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76" r:id="rId3"/>
    <p:sldId id="266" r:id="rId4"/>
    <p:sldId id="285" r:id="rId5"/>
    <p:sldId id="286" r:id="rId6"/>
    <p:sldId id="287" r:id="rId7"/>
    <p:sldId id="288" r:id="rId8"/>
    <p:sldId id="289" r:id="rId9"/>
    <p:sldId id="290" r:id="rId10"/>
    <p:sldId id="291" r:id="rId11"/>
    <p:sldId id="292" r:id="rId12"/>
    <p:sldId id="293" r:id="rId13"/>
    <p:sldId id="267" r:id="rId14"/>
    <p:sldId id="306" r:id="rId15"/>
    <p:sldId id="307" r:id="rId16"/>
    <p:sldId id="308" r:id="rId17"/>
    <p:sldId id="309" r:id="rId18"/>
    <p:sldId id="314" r:id="rId19"/>
    <p:sldId id="311" r:id="rId20"/>
    <p:sldId id="312" r:id="rId21"/>
    <p:sldId id="310" r:id="rId22"/>
    <p:sldId id="313" r:id="rId23"/>
    <p:sldId id="315" r:id="rId24"/>
    <p:sldId id="278" r:id="rId25"/>
    <p:sldId id="297" r:id="rId26"/>
    <p:sldId id="298" r:id="rId27"/>
    <p:sldId id="299" r:id="rId28"/>
    <p:sldId id="300" r:id="rId29"/>
    <p:sldId id="301" r:id="rId30"/>
    <p:sldId id="302" r:id="rId31"/>
    <p:sldId id="303" r:id="rId32"/>
    <p:sldId id="304" r:id="rId33"/>
    <p:sldId id="305" r:id="rId34"/>
    <p:sldId id="294" r:id="rId35"/>
    <p:sldId id="295" r:id="rId36"/>
    <p:sldId id="296" r:id="rId37"/>
    <p:sldId id="279" r:id="rId38"/>
    <p:sldId id="283" r:id="rId39"/>
    <p:sldId id="281" r:id="rId40"/>
    <p:sldId id="284"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670" autoAdjust="0"/>
  </p:normalViewPr>
  <p:slideViewPr>
    <p:cSldViewPr snapToGrid="0" showGuides="1">
      <p:cViewPr varScale="1">
        <p:scale>
          <a:sx n="77" d="100"/>
          <a:sy n="77" d="100"/>
        </p:scale>
        <p:origin x="912"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1B518-9A74-4B27-A0CA-412A5CCEBF4F}" type="datetimeFigureOut">
              <a:rPr lang="zh-CN" altLang="en-US" smtClean="0"/>
              <a:t>2019/7/7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C2DFF-C306-4F40-AC18-A081F619D48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在我们的项目中，会有很多对于硬件层面存储的修改（寄存器层次），而在这种层次上的直接修改有两方面需要考虑的问题：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安全性问题</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对存储内容的读写涉及到许多操作系统安全性的问题，尤其是对于硬件。所以这方面需要提供一个良定义的抽象结构。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编译器优化问题</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编译器的“优化”可能直接删除最后一句对*</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的赋值，因为之后没有对其的访问。出于相同的原因，编译器也有可能将对</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甚至</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的声明给完全删除掉。</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一般来说，这有助于加速程序而不影响输出，但对于硬件方面它可能带来一些出乎意料的结果。如果</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指向一个只写的内存映射寄存器，那么最后的赋值语句仍可能在不去读取</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的情况下产生一些效应。这种时候我们不希望编译器优化这种访存语句。</a:t>
            </a:r>
          </a:p>
          <a:p>
            <a:r>
              <a:rPr lang="zh-CN" altLang="en-US" sz="1200" b="0" i="0" kern="1200" dirty="0">
                <a:solidFill>
                  <a:schemeClr val="tx1"/>
                </a:solidFill>
                <a:effectLst/>
                <a:latin typeface="+mn-lt"/>
                <a:ea typeface="+mn-ea"/>
                <a:cs typeface="+mn-cs"/>
              </a:rPr>
              <a:t>对于上述问题的解决依赖于对</a:t>
            </a:r>
            <a:r>
              <a:rPr lang="en-US" altLang="zh-CN" sz="1200" b="0" i="0" kern="1200" dirty="0">
                <a:solidFill>
                  <a:schemeClr val="tx1"/>
                </a:solidFill>
                <a:effectLst/>
                <a:latin typeface="+mn-lt"/>
                <a:ea typeface="+mn-ea"/>
                <a:cs typeface="+mn-cs"/>
              </a:rPr>
              <a:t>Volatile</a:t>
            </a:r>
            <a:r>
              <a:rPr lang="zh-CN" altLang="en-US" sz="1200" b="0" i="0" kern="1200" dirty="0">
                <a:solidFill>
                  <a:schemeClr val="tx1"/>
                </a:solidFill>
                <a:effectLst/>
                <a:latin typeface="+mn-lt"/>
                <a:ea typeface="+mn-ea"/>
                <a:cs typeface="+mn-cs"/>
              </a:rPr>
              <a:t>内存访问的实现，这种类型为我们提供了安全访问的接口并避免了编译器的错误优化。</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我们提供了三种</a:t>
            </a:r>
            <a:r>
              <a:rPr lang="en-US" altLang="zh-CN" sz="1200" b="0" i="0" kern="1200" dirty="0">
                <a:solidFill>
                  <a:schemeClr val="tx1"/>
                </a:solidFill>
                <a:effectLst/>
                <a:latin typeface="+mn-lt"/>
                <a:ea typeface="+mn-ea"/>
                <a:cs typeface="+mn-cs"/>
              </a:rPr>
              <a:t>Volatile</a:t>
            </a:r>
            <a:r>
              <a:rPr lang="zh-CN" altLang="en-US" sz="1200" b="0" i="0" kern="1200" dirty="0">
                <a:solidFill>
                  <a:schemeClr val="tx1"/>
                </a:solidFill>
                <a:effectLst/>
                <a:latin typeface="+mn-lt"/>
                <a:ea typeface="+mn-ea"/>
                <a:cs typeface="+mn-cs"/>
              </a:rPr>
              <a:t>数据类型和一个</a:t>
            </a:r>
            <a:r>
              <a:rPr lang="en-US" altLang="zh-CN" sz="1200" b="0" i="0" kern="1200" dirty="0">
                <a:solidFill>
                  <a:schemeClr val="tx1"/>
                </a:solidFill>
                <a:effectLst/>
                <a:latin typeface="+mn-lt"/>
                <a:ea typeface="+mn-ea"/>
                <a:cs typeface="+mn-cs"/>
              </a:rPr>
              <a:t>Reserved</a:t>
            </a:r>
            <a:r>
              <a:rPr lang="zh-CN" altLang="en-US" sz="1200" b="0" i="0" kern="1200" dirty="0">
                <a:solidFill>
                  <a:schemeClr val="tx1"/>
                </a:solidFill>
                <a:effectLst/>
                <a:latin typeface="+mn-lt"/>
                <a:ea typeface="+mn-ea"/>
                <a:cs typeface="+mn-cs"/>
              </a:rPr>
              <a:t>类型作为封装，兼顾了只读、只写和读写和保留的情形。</a:t>
            </a:r>
          </a:p>
          <a:p>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5</a:t>
            </a:fld>
            <a:endParaRPr lang="zh-CN" altLang="en-US"/>
          </a:p>
        </p:txBody>
      </p:sp>
    </p:spTree>
    <p:extLst>
      <p:ext uri="{BB962C8B-B14F-4D97-AF65-F5344CB8AC3E}">
        <p14:creationId xmlns:p14="http://schemas.microsoft.com/office/powerpoint/2010/main" val="1604824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15</a:t>
            </a:fld>
            <a:endParaRPr lang="zh-CN" altLang="en-US"/>
          </a:p>
        </p:txBody>
      </p:sp>
    </p:spTree>
    <p:extLst>
      <p:ext uri="{BB962C8B-B14F-4D97-AF65-F5344CB8AC3E}">
        <p14:creationId xmlns:p14="http://schemas.microsoft.com/office/powerpoint/2010/main" val="1481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16</a:t>
            </a:fld>
            <a:endParaRPr lang="zh-CN" altLang="en-US"/>
          </a:p>
        </p:txBody>
      </p:sp>
    </p:spTree>
    <p:extLst>
      <p:ext uri="{BB962C8B-B14F-4D97-AF65-F5344CB8AC3E}">
        <p14:creationId xmlns:p14="http://schemas.microsoft.com/office/powerpoint/2010/main" val="2804645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17</a:t>
            </a:fld>
            <a:endParaRPr lang="zh-CN" altLang="en-US"/>
          </a:p>
        </p:txBody>
      </p:sp>
    </p:spTree>
    <p:extLst>
      <p:ext uri="{BB962C8B-B14F-4D97-AF65-F5344CB8AC3E}">
        <p14:creationId xmlns:p14="http://schemas.microsoft.com/office/powerpoint/2010/main" val="3396138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18</a:t>
            </a:fld>
            <a:endParaRPr lang="zh-CN" altLang="en-US"/>
          </a:p>
        </p:txBody>
      </p:sp>
    </p:spTree>
    <p:extLst>
      <p:ext uri="{BB962C8B-B14F-4D97-AF65-F5344CB8AC3E}">
        <p14:creationId xmlns:p14="http://schemas.microsoft.com/office/powerpoint/2010/main" val="1392490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19</a:t>
            </a:fld>
            <a:endParaRPr lang="zh-CN" altLang="en-US"/>
          </a:p>
        </p:txBody>
      </p:sp>
    </p:spTree>
    <p:extLst>
      <p:ext uri="{BB962C8B-B14F-4D97-AF65-F5344CB8AC3E}">
        <p14:creationId xmlns:p14="http://schemas.microsoft.com/office/powerpoint/2010/main" val="600252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20</a:t>
            </a:fld>
            <a:endParaRPr lang="zh-CN" altLang="en-US"/>
          </a:p>
        </p:txBody>
      </p:sp>
    </p:spTree>
    <p:extLst>
      <p:ext uri="{BB962C8B-B14F-4D97-AF65-F5344CB8AC3E}">
        <p14:creationId xmlns:p14="http://schemas.microsoft.com/office/powerpoint/2010/main" val="3811586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21</a:t>
            </a:fld>
            <a:endParaRPr lang="zh-CN" altLang="en-US"/>
          </a:p>
        </p:txBody>
      </p:sp>
    </p:spTree>
    <p:extLst>
      <p:ext uri="{BB962C8B-B14F-4D97-AF65-F5344CB8AC3E}">
        <p14:creationId xmlns:p14="http://schemas.microsoft.com/office/powerpoint/2010/main" val="216916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22</a:t>
            </a:fld>
            <a:endParaRPr lang="zh-CN" altLang="en-US"/>
          </a:p>
        </p:txBody>
      </p:sp>
    </p:spTree>
    <p:extLst>
      <p:ext uri="{BB962C8B-B14F-4D97-AF65-F5344CB8AC3E}">
        <p14:creationId xmlns:p14="http://schemas.microsoft.com/office/powerpoint/2010/main" val="254123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23</a:t>
            </a:fld>
            <a:endParaRPr lang="zh-CN" altLang="en-US"/>
          </a:p>
        </p:txBody>
      </p:sp>
    </p:spTree>
    <p:extLst>
      <p:ext uri="{BB962C8B-B14F-4D97-AF65-F5344CB8AC3E}">
        <p14:creationId xmlns:p14="http://schemas.microsoft.com/office/powerpoint/2010/main" val="3642431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24</a:t>
            </a:fld>
            <a:endParaRPr lang="zh-CN" altLang="en-US"/>
          </a:p>
        </p:txBody>
      </p:sp>
    </p:spTree>
    <p:extLst>
      <p:ext uri="{BB962C8B-B14F-4D97-AF65-F5344CB8AC3E}">
        <p14:creationId xmlns:p14="http://schemas.microsoft.com/office/powerpoint/2010/main" val="1131902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XMODEM</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1978</a:t>
            </a:r>
            <a:r>
              <a:rPr lang="zh-CN" altLang="en-US" sz="1200" b="0" i="0" kern="1200" dirty="0">
                <a:solidFill>
                  <a:schemeClr val="tx1"/>
                </a:solidFill>
                <a:effectLst/>
                <a:latin typeface="+mn-lt"/>
                <a:ea typeface="+mn-ea"/>
                <a:cs typeface="+mn-cs"/>
              </a:rPr>
              <a:t>年由</a:t>
            </a:r>
            <a:r>
              <a:rPr lang="en-US" altLang="zh-CN" sz="1200" b="0" i="0" kern="1200" dirty="0">
                <a:solidFill>
                  <a:schemeClr val="tx1"/>
                </a:solidFill>
                <a:effectLst/>
                <a:latin typeface="+mn-lt"/>
                <a:ea typeface="+mn-ea"/>
                <a:cs typeface="+mn-cs"/>
              </a:rPr>
              <a:t>Ward Christensen</a:t>
            </a:r>
            <a:r>
              <a:rPr lang="zh-CN" altLang="en-US" sz="1200" b="0" i="0" kern="1200" dirty="0">
                <a:solidFill>
                  <a:schemeClr val="tx1"/>
                </a:solidFill>
                <a:effectLst/>
                <a:latin typeface="+mn-lt"/>
                <a:ea typeface="+mn-ea"/>
                <a:cs typeface="+mn-cs"/>
              </a:rPr>
              <a:t>创建的用于调制解调器纠错的协议，使用奇偶校验作为查错控制的方法。在我们的项目中采用该协议来向树莓派传输文件。为此，我们需要使用</a:t>
            </a:r>
            <a:r>
              <a:rPr lang="en-US" altLang="zh-CN" sz="1200" b="0" i="0" kern="1200" dirty="0">
                <a:solidFill>
                  <a:schemeClr val="tx1"/>
                </a:solidFill>
                <a:effectLst/>
                <a:latin typeface="+mn-lt"/>
                <a:ea typeface="+mn-ea"/>
                <a:cs typeface="+mn-cs"/>
              </a:rPr>
              <a:t>rust</a:t>
            </a:r>
            <a:r>
              <a:rPr lang="zh-CN" altLang="en-US" sz="1200" b="0" i="0" kern="1200" dirty="0">
                <a:solidFill>
                  <a:schemeClr val="tx1"/>
                </a:solidFill>
                <a:effectLst/>
                <a:latin typeface="+mn-lt"/>
                <a:ea typeface="+mn-ea"/>
                <a:cs typeface="+mn-cs"/>
              </a:rPr>
              <a:t>来实现该协议的接收端。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XMODEM</a:t>
            </a:r>
            <a:r>
              <a:rPr lang="zh-CN" altLang="en-US" sz="1200" b="0" i="0" kern="1200" dirty="0">
                <a:solidFill>
                  <a:schemeClr val="tx1"/>
                </a:solidFill>
                <a:effectLst/>
                <a:latin typeface="+mn-lt"/>
                <a:ea typeface="+mn-ea"/>
                <a:cs typeface="+mn-cs"/>
              </a:rPr>
              <a:t>是一种二进制、半双工的协议，它直接传输与接收字节，而且在任何时刻，支持传输者或接收者发送消息但不能同时传输。另外，它是基于数据包传输的协议：数据被分割成</a:t>
            </a:r>
            <a:r>
              <a:rPr lang="en-US" altLang="zh-CN" sz="1200" b="0" i="0" kern="1200" dirty="0">
                <a:solidFill>
                  <a:schemeClr val="tx1"/>
                </a:solidFill>
                <a:effectLst/>
                <a:latin typeface="+mn-lt"/>
                <a:ea typeface="+mn-ea"/>
                <a:cs typeface="+mn-cs"/>
              </a:rPr>
              <a:t>128</a:t>
            </a:r>
            <a:r>
              <a:rPr lang="zh-CN" altLang="en-US" sz="1200" b="0" i="0" kern="1200" dirty="0">
                <a:solidFill>
                  <a:schemeClr val="tx1"/>
                </a:solidFill>
                <a:effectLst/>
                <a:latin typeface="+mn-lt"/>
                <a:ea typeface="+mn-ea"/>
                <a:cs typeface="+mn-cs"/>
              </a:rPr>
              <a:t>字节大小的数据包。</a:t>
            </a:r>
          </a:p>
          <a:p>
            <a:endParaRPr lang="en-US" altLang="zh-CN" dirty="0"/>
          </a:p>
          <a:p>
            <a:endParaRPr lang="en-US" altLang="zh-CN" dirty="0"/>
          </a:p>
          <a:p>
            <a:r>
              <a:rPr lang="zh-CN" altLang="en-US" sz="1200" b="0" i="0" kern="1200" dirty="0">
                <a:solidFill>
                  <a:schemeClr val="tx1"/>
                </a:solidFill>
                <a:effectLst/>
                <a:latin typeface="+mn-lt"/>
                <a:ea typeface="+mn-ea"/>
                <a:cs typeface="+mn-cs"/>
              </a:rPr>
              <a:t>为了传输一个数据包，传送方需要：</a:t>
            </a:r>
          </a:p>
          <a:p>
            <a:r>
              <a:rPr lang="zh-CN" altLang="en-US" sz="1200" b="0" i="0" kern="1200" dirty="0">
                <a:solidFill>
                  <a:schemeClr val="tx1"/>
                </a:solidFill>
                <a:effectLst/>
                <a:latin typeface="+mn-lt"/>
                <a:ea typeface="+mn-ea"/>
                <a:cs typeface="+mn-cs"/>
              </a:rPr>
              <a:t>发送一个</a:t>
            </a:r>
            <a:r>
              <a:rPr lang="en-US" altLang="zh-CN" sz="1200" b="0" i="0" kern="1200" dirty="0">
                <a:solidFill>
                  <a:schemeClr val="tx1"/>
                </a:solidFill>
                <a:effectLst/>
                <a:latin typeface="+mn-lt"/>
                <a:ea typeface="+mn-ea"/>
                <a:cs typeface="+mn-cs"/>
              </a:rPr>
              <a:t>SOH</a:t>
            </a:r>
            <a:r>
              <a:rPr lang="zh-CN" altLang="en-US" sz="1200" b="0" i="0" kern="1200" dirty="0">
                <a:solidFill>
                  <a:schemeClr val="tx1"/>
                </a:solidFill>
                <a:effectLst/>
                <a:latin typeface="+mn-lt"/>
                <a:ea typeface="+mn-ea"/>
                <a:cs typeface="+mn-cs"/>
              </a:rPr>
              <a:t>字节</a:t>
            </a:r>
          </a:p>
          <a:p>
            <a:r>
              <a:rPr lang="zh-CN" altLang="en-US" sz="1200" b="0" i="0" kern="1200" dirty="0">
                <a:solidFill>
                  <a:schemeClr val="tx1"/>
                </a:solidFill>
                <a:effectLst/>
                <a:latin typeface="+mn-lt"/>
                <a:ea typeface="+mn-ea"/>
                <a:cs typeface="+mn-cs"/>
              </a:rPr>
              <a:t>发送数据包编号</a:t>
            </a:r>
          </a:p>
          <a:p>
            <a:r>
              <a:rPr lang="zh-CN" altLang="en-US" sz="1200" b="0" i="0" kern="1200" dirty="0">
                <a:solidFill>
                  <a:schemeClr val="tx1"/>
                </a:solidFill>
                <a:effectLst/>
                <a:latin typeface="+mn-lt"/>
                <a:ea typeface="+mn-ea"/>
                <a:cs typeface="+mn-cs"/>
              </a:rPr>
              <a:t>发送数据包编号的补码形式</a:t>
            </a:r>
          </a:p>
          <a:p>
            <a:r>
              <a:rPr lang="zh-CN" altLang="en-US" sz="1200" b="0" i="0" kern="1200" dirty="0">
                <a:solidFill>
                  <a:schemeClr val="tx1"/>
                </a:solidFill>
                <a:effectLst/>
                <a:latin typeface="+mn-lt"/>
                <a:ea typeface="+mn-ea"/>
                <a:cs typeface="+mn-cs"/>
              </a:rPr>
              <a:t>发送包体</a:t>
            </a:r>
          </a:p>
          <a:p>
            <a:r>
              <a:rPr lang="zh-CN" altLang="en-US" sz="1200" b="0" i="0" kern="1200" dirty="0">
                <a:solidFill>
                  <a:schemeClr val="tx1"/>
                </a:solidFill>
                <a:effectLst/>
                <a:latin typeface="+mn-lt"/>
                <a:ea typeface="+mn-ea"/>
                <a:cs typeface="+mn-cs"/>
              </a:rPr>
              <a:t>发送数据包校验和</a:t>
            </a:r>
          </a:p>
          <a:p>
            <a:r>
              <a:rPr lang="zh-CN" altLang="en-US" sz="1200" b="0" i="0" kern="1200" dirty="0">
                <a:solidFill>
                  <a:schemeClr val="tx1"/>
                </a:solidFill>
                <a:effectLst/>
                <a:latin typeface="+mn-lt"/>
                <a:ea typeface="+mn-ea"/>
                <a:cs typeface="+mn-cs"/>
              </a:rPr>
              <a:t>读取来自接收方的字节：</a:t>
            </a:r>
          </a:p>
          <a:p>
            <a:pPr lvl="1"/>
            <a:r>
              <a:rPr lang="zh-CN" altLang="en-US" sz="1200" b="0" i="0" kern="1200" dirty="0">
                <a:solidFill>
                  <a:schemeClr val="tx1"/>
                </a:solidFill>
                <a:effectLst/>
                <a:latin typeface="+mn-lt"/>
                <a:ea typeface="+mn-ea"/>
                <a:cs typeface="+mn-cs"/>
              </a:rPr>
              <a:t>若为</a:t>
            </a:r>
            <a:r>
              <a:rPr lang="en-US" altLang="zh-CN" sz="1200" b="0" i="0" kern="1200" dirty="0">
                <a:solidFill>
                  <a:schemeClr val="tx1"/>
                </a:solidFill>
                <a:effectLst/>
                <a:latin typeface="+mn-lt"/>
                <a:ea typeface="+mn-ea"/>
                <a:cs typeface="+mn-cs"/>
              </a:rPr>
              <a:t>NAK</a:t>
            </a:r>
            <a:r>
              <a:rPr lang="zh-CN" altLang="en-US" sz="1200" b="0" i="0" kern="1200" dirty="0">
                <a:solidFill>
                  <a:schemeClr val="tx1"/>
                </a:solidFill>
                <a:effectLst/>
                <a:latin typeface="+mn-lt"/>
                <a:ea typeface="+mn-ea"/>
                <a:cs typeface="+mn-cs"/>
              </a:rPr>
              <a:t>（未接收成功），则重试上述流程直到</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次为止</a:t>
            </a:r>
          </a:p>
          <a:p>
            <a:pPr lvl="1"/>
            <a:r>
              <a:rPr lang="zh-CN" altLang="en-US" sz="1200" b="0" i="0" kern="1200" dirty="0">
                <a:solidFill>
                  <a:schemeClr val="tx1"/>
                </a:solidFill>
                <a:effectLst/>
                <a:latin typeface="+mn-lt"/>
                <a:ea typeface="+mn-ea"/>
                <a:cs typeface="+mn-cs"/>
              </a:rPr>
              <a:t>若为</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（接收成功），则发送下一个包体</a:t>
            </a:r>
            <a:endParaRPr lang="en-US" altLang="zh-CN" sz="1200" b="0" i="0" kern="1200" dirty="0">
              <a:solidFill>
                <a:schemeClr val="tx1"/>
              </a:solidFill>
              <a:effectLst/>
              <a:latin typeface="+mn-lt"/>
              <a:ea typeface="+mn-ea"/>
              <a:cs typeface="+mn-cs"/>
            </a:endParaRPr>
          </a:p>
          <a:p>
            <a:pPr lvl="1"/>
            <a:endParaRPr lang="en-US" altLang="zh-CN" sz="1200" b="0" i="0" kern="1200" dirty="0">
              <a:solidFill>
                <a:schemeClr val="tx1"/>
              </a:solidFill>
              <a:effectLst/>
              <a:latin typeface="+mn-lt"/>
              <a:ea typeface="+mn-ea"/>
              <a:cs typeface="+mn-cs"/>
            </a:endParaRPr>
          </a:p>
          <a:p>
            <a:pPr lvl="1"/>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要接受一个数据包，接受方需要：</a:t>
            </a:r>
          </a:p>
          <a:p>
            <a:r>
              <a:rPr lang="zh-CN" altLang="en-US" sz="1200" b="0" i="0" kern="1200" dirty="0">
                <a:solidFill>
                  <a:schemeClr val="tx1"/>
                </a:solidFill>
                <a:effectLst/>
                <a:latin typeface="+mn-lt"/>
                <a:ea typeface="+mn-ea"/>
                <a:cs typeface="+mn-cs"/>
              </a:rPr>
              <a:t>等待发送方的</a:t>
            </a:r>
            <a:r>
              <a:rPr lang="en-US" altLang="zh-CN" sz="1200" b="0" i="0" kern="1200" dirty="0">
                <a:solidFill>
                  <a:schemeClr val="tx1"/>
                </a:solidFill>
                <a:effectLst/>
                <a:latin typeface="+mn-lt"/>
                <a:ea typeface="+mn-ea"/>
                <a:cs typeface="+mn-cs"/>
              </a:rPr>
              <a:t>SOH</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EOT</a:t>
            </a:r>
            <a:r>
              <a:rPr lang="zh-CN" altLang="en-US" sz="1200" b="0" i="0" kern="1200" dirty="0">
                <a:solidFill>
                  <a:schemeClr val="tx1"/>
                </a:solidFill>
                <a:effectLst/>
                <a:latin typeface="+mn-lt"/>
                <a:ea typeface="+mn-ea"/>
                <a:cs typeface="+mn-cs"/>
              </a:rPr>
              <a:t>字节</a:t>
            </a:r>
          </a:p>
          <a:p>
            <a:pPr lvl="1"/>
            <a:r>
              <a:rPr lang="zh-CN" altLang="en-US" sz="1200" b="0" i="0" kern="1200" dirty="0">
                <a:solidFill>
                  <a:schemeClr val="tx1"/>
                </a:solidFill>
                <a:effectLst/>
                <a:latin typeface="+mn-lt"/>
                <a:ea typeface="+mn-ea"/>
                <a:cs typeface="+mn-cs"/>
              </a:rPr>
              <a:t>收到其它字节时取消传输</a:t>
            </a:r>
          </a:p>
          <a:p>
            <a:pPr lvl="1"/>
            <a:r>
              <a:rPr lang="zh-CN" altLang="en-US" sz="1200" b="0" i="0" kern="1200" dirty="0">
                <a:solidFill>
                  <a:schemeClr val="tx1"/>
                </a:solidFill>
                <a:effectLst/>
                <a:latin typeface="+mn-lt"/>
                <a:ea typeface="+mn-ea"/>
                <a:cs typeface="+mn-cs"/>
              </a:rPr>
              <a:t>收到</a:t>
            </a:r>
            <a:r>
              <a:rPr lang="en-US" altLang="zh-CN" sz="1200" b="0" i="0" kern="1200" dirty="0">
                <a:solidFill>
                  <a:schemeClr val="tx1"/>
                </a:solidFill>
                <a:effectLst/>
                <a:latin typeface="+mn-lt"/>
                <a:ea typeface="+mn-ea"/>
                <a:cs typeface="+mn-cs"/>
              </a:rPr>
              <a:t>EOT</a:t>
            </a:r>
            <a:r>
              <a:rPr lang="zh-CN" altLang="en-US" sz="1200" b="0" i="0" kern="1200" dirty="0">
                <a:solidFill>
                  <a:schemeClr val="tx1"/>
                </a:solidFill>
                <a:effectLst/>
                <a:latin typeface="+mn-lt"/>
                <a:ea typeface="+mn-ea"/>
                <a:cs typeface="+mn-cs"/>
              </a:rPr>
              <a:t>字节（传输完毕）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则完成传输</a:t>
            </a:r>
          </a:p>
          <a:p>
            <a:r>
              <a:rPr lang="zh-CN" altLang="en-US" sz="1200" b="0" i="0" kern="1200" dirty="0">
                <a:solidFill>
                  <a:schemeClr val="tx1"/>
                </a:solidFill>
                <a:effectLst/>
                <a:latin typeface="+mn-lt"/>
                <a:ea typeface="+mn-ea"/>
                <a:cs typeface="+mn-cs"/>
              </a:rPr>
              <a:t>读取下一个字节并与当前数据包编号比较，若不同则取消传输</a:t>
            </a:r>
          </a:p>
          <a:p>
            <a:r>
              <a:rPr lang="zh-CN" altLang="en-US" sz="1200" b="0" i="0" kern="1200" dirty="0">
                <a:solidFill>
                  <a:schemeClr val="tx1"/>
                </a:solidFill>
                <a:effectLst/>
                <a:latin typeface="+mn-lt"/>
                <a:ea typeface="+mn-ea"/>
                <a:cs typeface="+mn-cs"/>
              </a:rPr>
              <a:t>读取下一个字节并与当前数据包编号的补码比较，若不同则取消传输</a:t>
            </a:r>
          </a:p>
          <a:p>
            <a:r>
              <a:rPr lang="zh-CN" altLang="en-US" sz="1200" b="0" i="0" kern="1200" dirty="0">
                <a:solidFill>
                  <a:schemeClr val="tx1"/>
                </a:solidFill>
                <a:effectLst/>
                <a:latin typeface="+mn-lt"/>
                <a:ea typeface="+mn-ea"/>
                <a:cs typeface="+mn-cs"/>
              </a:rPr>
              <a:t>读取</a:t>
            </a:r>
            <a:r>
              <a:rPr lang="en-US" altLang="zh-CN" sz="1200" b="0" i="0" kern="1200" dirty="0">
                <a:solidFill>
                  <a:schemeClr val="tx1"/>
                </a:solidFill>
                <a:effectLst/>
                <a:latin typeface="+mn-lt"/>
                <a:ea typeface="+mn-ea"/>
                <a:cs typeface="+mn-cs"/>
              </a:rPr>
              <a:t>128</a:t>
            </a:r>
            <a:r>
              <a:rPr lang="zh-CN" altLang="en-US" sz="1200" b="0" i="0" kern="1200" dirty="0">
                <a:solidFill>
                  <a:schemeClr val="tx1"/>
                </a:solidFill>
                <a:effectLst/>
                <a:latin typeface="+mn-lt"/>
                <a:ea typeface="+mn-ea"/>
                <a:cs typeface="+mn-cs"/>
              </a:rPr>
              <a:t>字节大小的数据包</a:t>
            </a:r>
          </a:p>
          <a:p>
            <a:r>
              <a:rPr lang="zh-CN" altLang="en-US" sz="1200" b="0" i="0" kern="1200" dirty="0">
                <a:solidFill>
                  <a:schemeClr val="tx1"/>
                </a:solidFill>
                <a:effectLst/>
                <a:latin typeface="+mn-lt"/>
                <a:ea typeface="+mn-ea"/>
                <a:cs typeface="+mn-cs"/>
              </a:rPr>
              <a:t>计算数据包的校验和</a:t>
            </a:r>
          </a:p>
          <a:p>
            <a:r>
              <a:rPr lang="zh-CN" altLang="en-US" sz="1200" b="0" i="0" kern="1200" dirty="0">
                <a:solidFill>
                  <a:schemeClr val="tx1"/>
                </a:solidFill>
                <a:effectLst/>
                <a:latin typeface="+mn-lt"/>
                <a:ea typeface="+mn-ea"/>
                <a:cs typeface="+mn-cs"/>
              </a:rPr>
              <a:t>读取下一个字节并与计算得到的校验和进行比较</a:t>
            </a:r>
          </a:p>
          <a:p>
            <a:pPr lvl="1"/>
            <a:r>
              <a:rPr lang="zh-CN" altLang="en-US" sz="1200" b="0" i="0" kern="1200" dirty="0">
                <a:solidFill>
                  <a:schemeClr val="tx1"/>
                </a:solidFill>
                <a:effectLst/>
                <a:latin typeface="+mn-lt"/>
                <a:ea typeface="+mn-ea"/>
                <a:cs typeface="+mn-cs"/>
              </a:rPr>
              <a:t>若不同，则发送</a:t>
            </a:r>
            <a:r>
              <a:rPr lang="en-US" altLang="zh-CN" sz="1200" b="0" i="0" kern="1200" dirty="0">
                <a:solidFill>
                  <a:schemeClr val="tx1"/>
                </a:solidFill>
                <a:effectLst/>
                <a:latin typeface="+mn-lt"/>
                <a:ea typeface="+mn-ea"/>
                <a:cs typeface="+mn-cs"/>
              </a:rPr>
              <a:t>NAK</a:t>
            </a:r>
            <a:r>
              <a:rPr lang="zh-CN" altLang="en-US" sz="1200" b="0" i="0" kern="1200" dirty="0">
                <a:solidFill>
                  <a:schemeClr val="tx1"/>
                </a:solidFill>
                <a:effectLst/>
                <a:latin typeface="+mn-lt"/>
                <a:ea typeface="+mn-ea"/>
                <a:cs typeface="+mn-cs"/>
              </a:rPr>
              <a:t>字节请求重新传输</a:t>
            </a:r>
          </a:p>
          <a:p>
            <a:pPr lvl="1"/>
            <a:r>
              <a:rPr lang="zh-CN" altLang="en-US" sz="1200" b="0" i="0" kern="1200" dirty="0">
                <a:solidFill>
                  <a:schemeClr val="tx1"/>
                </a:solidFill>
                <a:effectLst/>
                <a:latin typeface="+mn-lt"/>
                <a:ea typeface="+mn-ea"/>
                <a:cs typeface="+mn-cs"/>
              </a:rPr>
              <a:t>否则发送</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表明完毕，准备接收下一个包体</a:t>
            </a:r>
            <a:endParaRPr lang="en-US" altLang="zh-CN" sz="1200" b="0" i="0" kern="1200" dirty="0">
              <a:solidFill>
                <a:schemeClr val="tx1"/>
              </a:solidFill>
              <a:effectLst/>
              <a:latin typeface="+mn-lt"/>
              <a:ea typeface="+mn-ea"/>
              <a:cs typeface="+mn-cs"/>
            </a:endParaRPr>
          </a:p>
          <a:p>
            <a:pPr lvl="1"/>
            <a:endParaRPr lang="en-US" altLang="zh-CN" sz="1200" b="0" i="0" kern="1200" dirty="0">
              <a:solidFill>
                <a:schemeClr val="tx1"/>
              </a:solidFill>
              <a:effectLst/>
              <a:latin typeface="+mn-lt"/>
              <a:ea typeface="+mn-ea"/>
              <a:cs typeface="+mn-cs"/>
            </a:endParaRPr>
          </a:p>
          <a:p>
            <a:pPr lvl="1"/>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在传输过程中，双方均可以发送</a:t>
            </a:r>
            <a:r>
              <a:rPr lang="en-US" altLang="zh-CN" sz="1200" b="0" i="0" kern="1200" dirty="0">
                <a:solidFill>
                  <a:schemeClr val="tx1"/>
                </a:solidFill>
                <a:effectLst/>
                <a:latin typeface="+mn-lt"/>
                <a:ea typeface="+mn-ea"/>
                <a:cs typeface="+mn-cs"/>
              </a:rPr>
              <a:t>CAN</a:t>
            </a:r>
            <a:r>
              <a:rPr lang="zh-CN" altLang="en-US" sz="1200" b="0" i="0" kern="1200" dirty="0">
                <a:solidFill>
                  <a:schemeClr val="tx1"/>
                </a:solidFill>
                <a:effectLst/>
                <a:latin typeface="+mn-lt"/>
                <a:ea typeface="+mn-ea"/>
                <a:cs typeface="+mn-cs"/>
              </a:rPr>
              <a:t>字节直接退出传输过程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而当所有的数据包传送完毕时，进入传输终止阶段，此时传送方（接受方）：</a:t>
            </a:r>
          </a:p>
          <a:p>
            <a:r>
              <a:rPr lang="zh-CN" altLang="en-US" sz="1200" b="0" i="0" kern="1200" dirty="0">
                <a:solidFill>
                  <a:schemeClr val="tx1"/>
                </a:solidFill>
                <a:effectLst/>
                <a:latin typeface="+mn-lt"/>
                <a:ea typeface="+mn-ea"/>
                <a:cs typeface="+mn-cs"/>
              </a:rPr>
              <a:t>发送一个</a:t>
            </a:r>
            <a:r>
              <a:rPr lang="en-US" altLang="zh-CN" sz="1200" b="0" i="0" kern="1200" dirty="0">
                <a:solidFill>
                  <a:schemeClr val="tx1"/>
                </a:solidFill>
                <a:effectLst/>
                <a:latin typeface="+mn-lt"/>
                <a:ea typeface="+mn-ea"/>
                <a:cs typeface="+mn-cs"/>
              </a:rPr>
              <a:t>EOT</a:t>
            </a:r>
            <a:r>
              <a:rPr lang="zh-CN" altLang="en-US" sz="1200" b="0" i="0" kern="1200" dirty="0">
                <a:solidFill>
                  <a:schemeClr val="tx1"/>
                </a:solidFill>
                <a:effectLst/>
                <a:latin typeface="+mn-lt"/>
                <a:ea typeface="+mn-ea"/>
                <a:cs typeface="+mn-cs"/>
              </a:rPr>
              <a:t>字节</a:t>
            </a:r>
          </a:p>
          <a:p>
            <a:r>
              <a:rPr lang="zh-CN" altLang="en-US" sz="1200" b="0" i="0" kern="1200" dirty="0">
                <a:solidFill>
                  <a:schemeClr val="tx1"/>
                </a:solidFill>
                <a:effectLst/>
                <a:latin typeface="+mn-lt"/>
                <a:ea typeface="+mn-ea"/>
                <a:cs typeface="+mn-cs"/>
              </a:rPr>
              <a:t>等待</a:t>
            </a:r>
            <a:r>
              <a:rPr lang="en-US" altLang="zh-CN" sz="1200" b="0" i="0" kern="1200" dirty="0">
                <a:solidFill>
                  <a:schemeClr val="tx1"/>
                </a:solidFill>
                <a:effectLst/>
                <a:latin typeface="+mn-lt"/>
                <a:ea typeface="+mn-ea"/>
                <a:cs typeface="+mn-cs"/>
              </a:rPr>
              <a:t>NAK</a:t>
            </a:r>
            <a:r>
              <a:rPr lang="zh-CN" altLang="en-US" sz="1200" b="0" i="0" kern="1200" dirty="0">
                <a:solidFill>
                  <a:schemeClr val="tx1"/>
                </a:solidFill>
                <a:effectLst/>
                <a:latin typeface="+mn-lt"/>
                <a:ea typeface="+mn-ea"/>
                <a:cs typeface="+mn-cs"/>
              </a:rPr>
              <a:t>（发送</a:t>
            </a:r>
            <a:r>
              <a:rPr lang="en-US" altLang="zh-CN" sz="1200" b="0" i="0" kern="1200" dirty="0">
                <a:solidFill>
                  <a:schemeClr val="tx1"/>
                </a:solidFill>
                <a:effectLst/>
                <a:latin typeface="+mn-lt"/>
                <a:ea typeface="+mn-ea"/>
                <a:cs typeface="+mn-cs"/>
              </a:rPr>
              <a:t>NAK</a:t>
            </a:r>
            <a:r>
              <a:rPr lang="zh-CN" altLang="en-US" sz="1200" b="0" i="0" kern="1200" dirty="0">
                <a:solidFill>
                  <a:schemeClr val="tx1"/>
                </a:solidFill>
                <a:effectLst/>
                <a:latin typeface="+mn-lt"/>
                <a:ea typeface="+mn-ea"/>
                <a:cs typeface="+mn-cs"/>
              </a:rPr>
              <a:t>），不同则错误退出</a:t>
            </a:r>
          </a:p>
          <a:p>
            <a:r>
              <a:rPr lang="zh-CN" altLang="en-US" sz="1200" b="0" i="0" kern="1200" dirty="0">
                <a:solidFill>
                  <a:schemeClr val="tx1"/>
                </a:solidFill>
                <a:effectLst/>
                <a:latin typeface="+mn-lt"/>
                <a:ea typeface="+mn-ea"/>
                <a:cs typeface="+mn-cs"/>
              </a:rPr>
              <a:t>发送第二个</a:t>
            </a:r>
            <a:r>
              <a:rPr lang="en-US" altLang="zh-CN" sz="1200" b="0" i="0" kern="1200" dirty="0">
                <a:solidFill>
                  <a:schemeClr val="tx1"/>
                </a:solidFill>
                <a:effectLst/>
                <a:latin typeface="+mn-lt"/>
                <a:ea typeface="+mn-ea"/>
                <a:cs typeface="+mn-cs"/>
              </a:rPr>
              <a:t>EOT</a:t>
            </a:r>
          </a:p>
          <a:p>
            <a:r>
              <a:rPr lang="zh-CN" altLang="en-US" sz="1200" b="0" i="0" kern="1200" dirty="0">
                <a:solidFill>
                  <a:schemeClr val="tx1"/>
                </a:solidFill>
                <a:effectLst/>
                <a:latin typeface="+mn-lt"/>
                <a:ea typeface="+mn-ea"/>
                <a:cs typeface="+mn-cs"/>
              </a:rPr>
              <a:t>等待</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（发送</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），不同则错误退出</a:t>
            </a:r>
          </a:p>
          <a:p>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6</a:t>
            </a:fld>
            <a:endParaRPr lang="zh-CN" altLang="en-US"/>
          </a:p>
        </p:txBody>
      </p:sp>
    </p:spTree>
    <p:extLst>
      <p:ext uri="{BB962C8B-B14F-4D97-AF65-F5344CB8AC3E}">
        <p14:creationId xmlns:p14="http://schemas.microsoft.com/office/powerpoint/2010/main" val="2768669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57634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为了从编译源码的机器上将编译后的内核等其它数据依照</a:t>
            </a:r>
            <a:r>
              <a:rPr lang="en-US" altLang="zh-CN" sz="1200" b="0" i="0" kern="1200" dirty="0">
                <a:solidFill>
                  <a:schemeClr val="tx1"/>
                </a:solidFill>
                <a:effectLst/>
                <a:latin typeface="+mn-lt"/>
                <a:ea typeface="+mn-ea"/>
                <a:cs typeface="+mn-cs"/>
              </a:rPr>
              <a:t>XMODEM</a:t>
            </a:r>
            <a:r>
              <a:rPr lang="zh-CN" altLang="en-US" sz="1200" b="0" i="0" kern="1200" dirty="0">
                <a:solidFill>
                  <a:schemeClr val="tx1"/>
                </a:solidFill>
                <a:effectLst/>
                <a:latin typeface="+mn-lt"/>
                <a:ea typeface="+mn-ea"/>
                <a:cs typeface="+mn-cs"/>
              </a:rPr>
              <a:t>协议传输到树莓派机器中，我们借助了命令行应用</a:t>
            </a:r>
            <a:r>
              <a:rPr lang="en-US" altLang="zh-CN" sz="1200" b="0" i="0" kern="1200" dirty="0" err="1">
                <a:solidFill>
                  <a:schemeClr val="tx1"/>
                </a:solidFill>
                <a:effectLst/>
                <a:latin typeface="+mn-lt"/>
                <a:ea typeface="+mn-ea"/>
                <a:cs typeface="+mn-cs"/>
              </a:rPr>
              <a:t>ttywrite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ttywrite</a:t>
            </a:r>
            <a:r>
              <a:rPr lang="zh-CN" altLang="en-US" sz="1200" b="0" i="0" kern="1200" dirty="0">
                <a:solidFill>
                  <a:schemeClr val="tx1"/>
                </a:solidFill>
                <a:effectLst/>
                <a:latin typeface="+mn-lt"/>
                <a:ea typeface="+mn-ea"/>
                <a:cs typeface="+mn-cs"/>
              </a:rPr>
              <a:t>命令可以根据波特率、字大小等设置对指定文件进行串行传输。其具体用法在工作原理中已进行说明。</a:t>
            </a:r>
          </a:p>
          <a:p>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7</a:t>
            </a:fld>
            <a:endParaRPr lang="zh-CN" altLang="en-US"/>
          </a:p>
        </p:txBody>
      </p:sp>
    </p:spTree>
    <p:extLst>
      <p:ext uri="{BB962C8B-B14F-4D97-AF65-F5344CB8AC3E}">
        <p14:creationId xmlns:p14="http://schemas.microsoft.com/office/powerpoint/2010/main" val="3750046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为了使操作系统内核可以跟树莓派底层硬件交互，使操作系统功能的实现和调试成为可能，我们必须根据树莓派本身的硬件配置实现一系列设备驱动。</a:t>
            </a:r>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8</a:t>
            </a:fld>
            <a:endParaRPr lang="zh-CN" altLang="en-US"/>
          </a:p>
        </p:txBody>
      </p:sp>
    </p:spTree>
    <p:extLst>
      <p:ext uri="{BB962C8B-B14F-4D97-AF65-F5344CB8AC3E}">
        <p14:creationId xmlns:p14="http://schemas.microsoft.com/office/powerpoint/2010/main" val="3490940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实现</a:t>
            </a:r>
            <a:r>
              <a:rPr lang="en-US" altLang="zh-CN" sz="1200" b="0" i="0" kern="1200" dirty="0">
                <a:solidFill>
                  <a:schemeClr val="tx1"/>
                </a:solidFill>
                <a:effectLst/>
                <a:latin typeface="+mn-lt"/>
                <a:ea typeface="+mn-ea"/>
                <a:cs typeface="+mn-cs"/>
              </a:rPr>
              <a:t>ARM system timer</a:t>
            </a:r>
            <a:r>
              <a:rPr lang="zh-CN" altLang="en-US" sz="1200" b="0" i="0" kern="1200" dirty="0">
                <a:solidFill>
                  <a:schemeClr val="tx1"/>
                </a:solidFill>
                <a:effectLst/>
                <a:latin typeface="+mn-lt"/>
                <a:ea typeface="+mn-ea"/>
                <a:cs typeface="+mn-cs"/>
              </a:rPr>
              <a:t>设备驱动主要具有以下作用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获取系统当前时间，完成定时之类的任务，方便异步信息传输。</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产生计时中断，生成时间片进而控制进程调度。</a:t>
            </a:r>
          </a:p>
          <a:p>
            <a:endParaRPr lang="en-US" altLang="zh-CN"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9</a:t>
            </a:fld>
            <a:endParaRPr lang="zh-CN" altLang="en-US"/>
          </a:p>
        </p:txBody>
      </p:sp>
    </p:spTree>
    <p:extLst>
      <p:ext uri="{BB962C8B-B14F-4D97-AF65-F5344CB8AC3E}">
        <p14:creationId xmlns:p14="http://schemas.microsoft.com/office/powerpoint/2010/main" val="124668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在我们的树莓派机器上有</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个通用</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GPIO</a:t>
            </a:r>
            <a:r>
              <a:rPr lang="zh-CN" altLang="en-US" sz="1200" b="0" i="0" kern="1200" dirty="0">
                <a:solidFill>
                  <a:schemeClr val="tx1"/>
                </a:solidFill>
                <a:effectLst/>
                <a:latin typeface="+mn-lt"/>
                <a:ea typeface="+mn-ea"/>
                <a:cs typeface="+mn-cs"/>
              </a:rPr>
              <a:t>）引脚按两行排列，为了通过</a:t>
            </a:r>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实现同树莓派的数据传输与控制，我们为</a:t>
            </a:r>
            <a:r>
              <a:rPr lang="en-US" altLang="zh-CN" sz="1200" b="0" i="0" kern="1200" dirty="0">
                <a:solidFill>
                  <a:schemeClr val="tx1"/>
                </a:solidFill>
                <a:effectLst/>
                <a:latin typeface="+mn-lt"/>
                <a:ea typeface="+mn-ea"/>
                <a:cs typeface="+mn-cs"/>
              </a:rPr>
              <a:t>GPIO</a:t>
            </a:r>
            <a:r>
              <a:rPr lang="zh-CN" altLang="en-US" sz="1200" b="0" i="0" kern="1200" dirty="0">
                <a:solidFill>
                  <a:schemeClr val="tx1"/>
                </a:solidFill>
                <a:effectLst/>
                <a:latin typeface="+mn-lt"/>
                <a:ea typeface="+mn-ea"/>
                <a:cs typeface="+mn-cs"/>
              </a:rPr>
              <a:t>引脚编写了驱动程序。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根据我们的用途来看，每个</a:t>
            </a:r>
            <a:r>
              <a:rPr lang="en-US" altLang="zh-CN" sz="1200" b="0" i="0" kern="1200" dirty="0">
                <a:solidFill>
                  <a:schemeClr val="tx1"/>
                </a:solidFill>
                <a:effectLst/>
                <a:latin typeface="+mn-lt"/>
                <a:ea typeface="+mn-ea"/>
                <a:cs typeface="+mn-cs"/>
              </a:rPr>
              <a:t>GPIO</a:t>
            </a:r>
            <a:r>
              <a:rPr lang="zh-CN" altLang="en-US" sz="1200" b="0" i="0" kern="1200" dirty="0">
                <a:solidFill>
                  <a:schemeClr val="tx1"/>
                </a:solidFill>
                <a:effectLst/>
                <a:latin typeface="+mn-lt"/>
                <a:ea typeface="+mn-ea"/>
                <a:cs typeface="+mn-cs"/>
              </a:rPr>
              <a:t>引脚都是独立的，利用状态机的思想，我们可以将每个引脚的状态设置如下：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这些引脚我们在本项目中用作连接终端和树莓派的输入和输出。一方面装载内核时使用，另一方面在实现终端</a:t>
            </a:r>
            <a:r>
              <a:rPr lang="en-US" altLang="zh-CN" sz="1200" b="0" i="0" kern="1200" dirty="0">
                <a:solidFill>
                  <a:schemeClr val="tx1"/>
                </a:solidFill>
                <a:effectLst/>
                <a:latin typeface="+mn-lt"/>
                <a:ea typeface="+mn-ea"/>
                <a:cs typeface="+mn-cs"/>
              </a:rPr>
              <a:t>shell</a:t>
            </a:r>
            <a:r>
              <a:rPr lang="zh-CN" altLang="en-US" sz="1200" b="0" i="0" kern="1200" dirty="0">
                <a:solidFill>
                  <a:schemeClr val="tx1"/>
                </a:solidFill>
                <a:effectLst/>
                <a:latin typeface="+mn-lt"/>
                <a:ea typeface="+mn-ea"/>
                <a:cs typeface="+mn-cs"/>
              </a:rPr>
              <a:t>交互的时候使用</a:t>
            </a:r>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10</a:t>
            </a:fld>
            <a:endParaRPr lang="zh-CN" altLang="en-US"/>
          </a:p>
        </p:txBody>
      </p:sp>
    </p:spTree>
    <p:extLst>
      <p:ext uri="{BB962C8B-B14F-4D97-AF65-F5344CB8AC3E}">
        <p14:creationId xmlns:p14="http://schemas.microsoft.com/office/powerpoint/2010/main" val="3735920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，指通用异步收发传输器，将要传输的资料在串行通信和并行通信之间加以转换。作为把并行输入信号转成串行输出信号的芯片，它通常被集成于其它通讯接口的连结上。在我们的项目中实现的</a:t>
            </a:r>
            <a:r>
              <a:rPr lang="en-US" altLang="zh-CN" sz="1200" b="0" i="0" kern="1200" dirty="0">
                <a:solidFill>
                  <a:schemeClr val="tx1"/>
                </a:solidFill>
                <a:effectLst/>
                <a:latin typeface="+mn-lt"/>
                <a:ea typeface="+mn-ea"/>
                <a:cs typeface="+mn-cs"/>
              </a:rPr>
              <a:t>shell</a:t>
            </a:r>
            <a:r>
              <a:rPr lang="zh-CN" altLang="en-US" sz="1200" b="0" i="0" kern="1200" dirty="0">
                <a:solidFill>
                  <a:schemeClr val="tx1"/>
                </a:solidFill>
                <a:effectLst/>
                <a:latin typeface="+mn-lt"/>
                <a:ea typeface="+mn-ea"/>
                <a:cs typeface="+mn-cs"/>
              </a:rPr>
              <a:t>将同在树莓派上的</a:t>
            </a:r>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设备进行数据传输。我们可以通过</a:t>
            </a:r>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传输任何类型的数据，在本项目中通常是文本消息（命令、文本文件、消息文本等）。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作为异步传输设备，不使用时钟信号进行同步，故类似于</a:t>
            </a:r>
            <a:r>
              <a:rPr lang="en-US" altLang="zh-CN" sz="1200" b="0" i="0" kern="1200" dirty="0">
                <a:solidFill>
                  <a:schemeClr val="tx1"/>
                </a:solidFill>
                <a:effectLst/>
                <a:latin typeface="+mn-lt"/>
                <a:ea typeface="+mn-ea"/>
                <a:cs typeface="+mn-cs"/>
              </a:rPr>
              <a:t>XMODEM</a:t>
            </a:r>
            <a:r>
              <a:rPr lang="zh-CN" altLang="en-US" sz="1200" b="0" i="0" kern="1200" dirty="0">
                <a:solidFill>
                  <a:schemeClr val="tx1"/>
                </a:solidFill>
                <a:effectLst/>
                <a:latin typeface="+mn-lt"/>
                <a:ea typeface="+mn-ea"/>
                <a:cs typeface="+mn-cs"/>
              </a:rPr>
              <a:t>协议，它传输的数据添加了起始和终止位来进行传输，并可以设置</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位奇偶校验位。</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这种方式具有使用数据线数量少、无需时钟信号、常规化的优点，但也有数据帧过小、波特率需要两端匹配的缺点。不过对于本项目中实现的</a:t>
            </a:r>
            <a:r>
              <a:rPr lang="en-US" altLang="zh-CN" sz="1200" b="0" i="0" kern="1200" dirty="0">
                <a:solidFill>
                  <a:schemeClr val="tx1"/>
                </a:solidFill>
                <a:effectLst/>
                <a:latin typeface="+mn-lt"/>
                <a:ea typeface="+mn-ea"/>
                <a:cs typeface="+mn-cs"/>
              </a:rPr>
              <a:t>shell</a:t>
            </a:r>
            <a:r>
              <a:rPr lang="zh-CN" altLang="en-US" sz="1200" b="0" i="0" kern="1200" dirty="0">
                <a:solidFill>
                  <a:schemeClr val="tx1"/>
                </a:solidFill>
                <a:effectLst/>
                <a:latin typeface="+mn-lt"/>
                <a:ea typeface="+mn-ea"/>
                <a:cs typeface="+mn-cs"/>
              </a:rPr>
              <a:t>来说，</a:t>
            </a:r>
            <a:r>
              <a:rPr lang="en-US" altLang="zh-CN" sz="1200" b="0" i="0" kern="1200" dirty="0">
                <a:solidFill>
                  <a:schemeClr val="tx1"/>
                </a:solidFill>
                <a:effectLst/>
                <a:latin typeface="+mn-lt"/>
                <a:ea typeface="+mn-ea"/>
                <a:cs typeface="+mn-cs"/>
              </a:rPr>
              <a:t>UART</a:t>
            </a:r>
            <a:r>
              <a:rPr lang="zh-CN" altLang="en-US" sz="1200" b="0" i="0" kern="1200" dirty="0">
                <a:solidFill>
                  <a:schemeClr val="tx1"/>
                </a:solidFill>
                <a:effectLst/>
                <a:latin typeface="+mn-lt"/>
                <a:ea typeface="+mn-ea"/>
                <a:cs typeface="+mn-cs"/>
              </a:rPr>
              <a:t>已经绰绰有余。</a:t>
            </a:r>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11</a:t>
            </a:fld>
            <a:endParaRPr lang="zh-CN" altLang="en-US"/>
          </a:p>
        </p:txBody>
      </p:sp>
    </p:spTree>
    <p:extLst>
      <p:ext uri="{BB962C8B-B14F-4D97-AF65-F5344CB8AC3E}">
        <p14:creationId xmlns:p14="http://schemas.microsoft.com/office/powerpoint/2010/main" val="4142977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AArch64</a:t>
            </a:r>
            <a:r>
              <a:rPr lang="zh-CN" altLang="en-US" sz="1200" b="0" i="0" kern="1200" dirty="0">
                <a:solidFill>
                  <a:schemeClr val="tx1"/>
                </a:solidFill>
                <a:effectLst/>
                <a:latin typeface="+mn-lt"/>
                <a:ea typeface="+mn-ea"/>
                <a:cs typeface="+mn-cs"/>
              </a:rPr>
              <a:t>中，中断和异常的主要区别在于中断的产生是异步的，由外部设备响应事件而生成。随之产生的中断流如下：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我们实现的中断控制驱动应该能够获取设备发送的中断信号并根据当前条件予以处理或放弃，故关于</a:t>
            </a:r>
            <a:r>
              <a:rPr lang="en-US" altLang="zh-CN" dirty="0"/>
              <a:t>Controller</a:t>
            </a:r>
            <a:r>
              <a:rPr lang="zh-CN" altLang="en-US" sz="1200" b="0" i="0" kern="1200" dirty="0">
                <a:solidFill>
                  <a:schemeClr val="tx1"/>
                </a:solidFill>
                <a:effectLst/>
                <a:latin typeface="+mn-lt"/>
                <a:ea typeface="+mn-ea"/>
                <a:cs typeface="+mn-cs"/>
              </a:rPr>
              <a:t>必须实现如下的函数，而这些函数主要在</a:t>
            </a:r>
            <a:r>
              <a:rPr lang="en-US" altLang="zh-CN" sz="1200" b="0" i="0" kern="1200" dirty="0">
                <a:solidFill>
                  <a:schemeClr val="tx1"/>
                </a:solidFill>
                <a:effectLst/>
                <a:latin typeface="+mn-lt"/>
                <a:ea typeface="+mn-ea"/>
                <a:cs typeface="+mn-cs"/>
              </a:rPr>
              <a:t>OS</a:t>
            </a:r>
            <a:r>
              <a:rPr lang="zh-CN" altLang="en-US" sz="1200" b="0" i="0" kern="1200" dirty="0">
                <a:solidFill>
                  <a:schemeClr val="tx1"/>
                </a:solidFill>
                <a:effectLst/>
                <a:latin typeface="+mn-lt"/>
                <a:ea typeface="+mn-ea"/>
                <a:cs typeface="+mn-cs"/>
              </a:rPr>
              <a:t>层面实现中断处理的时候调用：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更高层次的中断处理详见“中断与异常”章节。</a:t>
            </a:r>
            <a:endParaRPr lang="zh-CN" altLang="en-US" dirty="0"/>
          </a:p>
        </p:txBody>
      </p:sp>
      <p:sp>
        <p:nvSpPr>
          <p:cNvPr id="4" name="灯片编号占位符 3"/>
          <p:cNvSpPr>
            <a:spLocks noGrp="1"/>
          </p:cNvSpPr>
          <p:nvPr>
            <p:ph type="sldNum" sz="quarter" idx="5"/>
          </p:nvPr>
        </p:nvSpPr>
        <p:spPr/>
        <p:txBody>
          <a:bodyPr/>
          <a:lstStyle/>
          <a:p>
            <a:fld id="{8CBC2DFF-C306-4F40-AC18-A081F619D482}" type="slidenum">
              <a:rPr lang="zh-CN" altLang="en-US" smtClean="0"/>
              <a:t>12</a:t>
            </a:fld>
            <a:endParaRPr lang="zh-CN" altLang="en-US"/>
          </a:p>
        </p:txBody>
      </p:sp>
    </p:spTree>
    <p:extLst>
      <p:ext uri="{BB962C8B-B14F-4D97-AF65-F5344CB8AC3E}">
        <p14:creationId xmlns:p14="http://schemas.microsoft.com/office/powerpoint/2010/main" val="85900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计划先跟着 </a:t>
            </a:r>
            <a:r>
              <a:rPr lang="en-US" altLang="zh-CN" dirty="0"/>
              <a:t>cs140e </a:t>
            </a:r>
            <a:r>
              <a:rPr lang="zh-CN" altLang="en-US" dirty="0"/>
              <a:t>做完</a:t>
            </a:r>
            <a:endParaRPr lang="en-US" altLang="zh-CN" dirty="0"/>
          </a:p>
          <a:p>
            <a:r>
              <a:rPr lang="zh-CN" altLang="en-US" dirty="0"/>
              <a:t>优化</a:t>
            </a:r>
            <a:r>
              <a:rPr lang="en-US" altLang="zh-CN" dirty="0"/>
              <a:t>; </a:t>
            </a:r>
            <a:r>
              <a:rPr lang="zh-CN" altLang="en-US" dirty="0"/>
              <a:t>接 </a:t>
            </a:r>
            <a:r>
              <a:rPr lang="en-US" altLang="zh-CN" dirty="0"/>
              <a:t>HDMI, </a:t>
            </a:r>
            <a:r>
              <a:rPr lang="zh-CN" altLang="en-US" dirty="0"/>
              <a:t>键盘</a:t>
            </a:r>
            <a:r>
              <a:rPr lang="en-US" altLang="zh-CN" dirty="0"/>
              <a:t> ......</a:t>
            </a:r>
          </a:p>
          <a:p>
            <a:r>
              <a:rPr lang="en-US" altLang="zh-CN" dirty="0"/>
              <a:t>USB </a:t>
            </a:r>
            <a:r>
              <a:rPr lang="zh-CN" altLang="en-US" dirty="0"/>
              <a:t>转 </a:t>
            </a:r>
            <a:r>
              <a:rPr lang="en-US" altLang="zh-CN" dirty="0"/>
              <a:t>TTL </a:t>
            </a:r>
            <a:r>
              <a:rPr lang="zh-CN" altLang="en-US" dirty="0"/>
              <a:t>使用 </a:t>
            </a:r>
            <a:r>
              <a:rPr lang="en-US" altLang="zh-CN" dirty="0"/>
              <a:t>screen </a:t>
            </a:r>
            <a:endParaRPr lang="zh-CN" altLang="en-US" dirty="0"/>
          </a:p>
        </p:txBody>
      </p:sp>
      <p:sp>
        <p:nvSpPr>
          <p:cNvPr id="4" name="灯片编号占位符 3"/>
          <p:cNvSpPr>
            <a:spLocks noGrp="1"/>
          </p:cNvSpPr>
          <p:nvPr>
            <p:ph type="sldNum" sz="quarter" idx="10"/>
          </p:nvPr>
        </p:nvSpPr>
        <p:spPr/>
        <p:txBody>
          <a:bodyPr/>
          <a:lstStyle/>
          <a:p>
            <a:fld id="{C0AEF3EB-6791-4A01-BDCC-BB760E0EC964}" type="slidenum">
              <a:rPr lang="zh-CN" altLang="en-US" smtClean="0"/>
              <a:t>14</a:t>
            </a:fld>
            <a:endParaRPr lang="zh-CN" altLang="en-US"/>
          </a:p>
        </p:txBody>
      </p:sp>
    </p:spTree>
    <p:extLst>
      <p:ext uri="{BB962C8B-B14F-4D97-AF65-F5344CB8AC3E}">
        <p14:creationId xmlns:p14="http://schemas.microsoft.com/office/powerpoint/2010/main" val="521438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1477016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2897431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3478436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2264339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1972542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3381840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226982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1557665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429221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4222492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8FB2872-707B-4642-A842-CF8DDF6D9945}" type="datetimeFigureOut">
              <a:rPr lang="zh-CN" altLang="en-US" smtClean="0"/>
              <a:t>2019/7/7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148638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B2872-707B-4642-A842-CF8DDF6D9945}" type="datetimeFigureOut">
              <a:rPr lang="zh-CN" altLang="en-US" smtClean="0"/>
              <a:t>2019/7/7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EBB1F-8502-4A25-A9BE-F880330C127F}" type="slidenum">
              <a:rPr lang="zh-CN" altLang="en-US" smtClean="0"/>
              <a:t>‹#›</a:t>
            </a:fld>
            <a:endParaRPr lang="zh-CN" altLang="en-US"/>
          </a:p>
        </p:txBody>
      </p:sp>
    </p:spTree>
    <p:extLst>
      <p:ext uri="{BB962C8B-B14F-4D97-AF65-F5344CB8AC3E}">
        <p14:creationId xmlns:p14="http://schemas.microsoft.com/office/powerpoint/2010/main" val="817249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NUL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357759" cy="6858000"/>
          </a:xfrm>
          <a:prstGeom prst="rect">
            <a:avLst/>
          </a:prstGeom>
        </p:spPr>
      </p:pic>
      <p:sp>
        <p:nvSpPr>
          <p:cNvPr id="5" name="矩形 4"/>
          <p:cNvSpPr/>
          <p:nvPr/>
        </p:nvSpPr>
        <p:spPr>
          <a:xfrm>
            <a:off x="0" y="0"/>
            <a:ext cx="12357759" cy="6858000"/>
          </a:xfrm>
          <a:prstGeom prst="rect">
            <a:avLst/>
          </a:prstGeom>
          <a:solidFill>
            <a:schemeClr val="dk1">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838200" y="4392261"/>
            <a:ext cx="9829800" cy="631295"/>
          </a:xfrm>
          <a:effectLst>
            <a:glow rad="228600">
              <a:schemeClr val="accent3">
                <a:satMod val="175000"/>
                <a:alpha val="40000"/>
              </a:schemeClr>
            </a:glow>
          </a:effectLst>
        </p:spPr>
        <p:txBody>
          <a:bodyPr>
            <a:normAutofit/>
          </a:bodyPr>
          <a:lstStyle/>
          <a:p>
            <a:pPr algn="l"/>
            <a:r>
              <a:rPr lang="zh-CN" altLang="en-US" sz="2000" dirty="0" smtClean="0">
                <a:solidFill>
                  <a:schemeClr val="bg1"/>
                </a:solidFill>
                <a:latin typeface="微软雅黑" panose="020B0503020204020204" pitchFamily="34" charset="-122"/>
                <a:ea typeface="微软雅黑" panose="020B0503020204020204" pitchFamily="34" charset="-122"/>
              </a:rPr>
              <a:t>刘云飞 李维晟 汪若辰 余磊</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838200" y="1122363"/>
            <a:ext cx="9829800" cy="2387600"/>
          </a:xfrm>
          <a:effectLst>
            <a:glow rad="228600">
              <a:schemeClr val="accent3">
                <a:satMod val="175000"/>
                <a:alpha val="40000"/>
              </a:schemeClr>
            </a:glow>
          </a:effectLst>
        </p:spPr>
        <p:txBody>
          <a:bodyPr>
            <a:normAutofit/>
          </a:bodyPr>
          <a:lstStyle/>
          <a:p>
            <a:pPr algn="l">
              <a:lnSpc>
                <a:spcPct val="100000"/>
              </a:lnSpc>
            </a:pPr>
            <a:r>
              <a:rPr lang="en-US" altLang="zh-CN" sz="5000" dirty="0" smtClean="0">
                <a:solidFill>
                  <a:schemeClr val="bg1"/>
                </a:solidFill>
                <a:latin typeface="微软雅黑" panose="020B0503020204020204" pitchFamily="34" charset="-122"/>
                <a:ea typeface="微软雅黑" panose="020B0503020204020204" pitchFamily="34" charset="-122"/>
              </a:rPr>
              <a:t>Implementing an OS for Raspberry Pi 3 in Rust</a:t>
            </a:r>
            <a:endParaRPr lang="zh-CN" altLang="en-US" sz="5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75743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87AB9-961E-4242-A2E2-296FDB07EAE8}"/>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GPIO Pins</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C875001E-4F01-4846-B6A7-8A378EF2F8FA}"/>
              </a:ext>
            </a:extLst>
          </p:cNvPr>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Using State machine</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I/O behavior between </a:t>
            </a:r>
          </a:p>
          <a:p>
            <a:pPr marL="0" indent="0">
              <a:buNone/>
            </a:pPr>
            <a:r>
              <a:rPr lang="en-US" altLang="zh-CN" dirty="0">
                <a:latin typeface="微软雅黑" panose="020B0503020204020204" pitchFamily="34" charset="-122"/>
                <a:ea typeface="微软雅黑" panose="020B0503020204020204" pitchFamily="34" charset="-122"/>
              </a:rPr>
              <a:t>	Pi and our terminal</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856CD0C-FCC1-4442-8B90-CE6A01BD2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011" y="1047710"/>
            <a:ext cx="1873962" cy="1684735"/>
          </a:xfrm>
          <a:prstGeom prst="rect">
            <a:avLst/>
          </a:prstGeom>
        </p:spPr>
      </p:pic>
      <p:pic>
        <p:nvPicPr>
          <p:cNvPr id="7" name="图形 6">
            <a:extLst>
              <a:ext uri="{FF2B5EF4-FFF2-40B4-BE49-F238E27FC236}">
                <a16:creationId xmlns:a16="http://schemas.microsoft.com/office/drawing/2014/main" id="{65B5929D-AF8F-4A5B-94EF-4FA65124109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772400" y="281342"/>
            <a:ext cx="2766189" cy="2874504"/>
          </a:xfrm>
          <a:prstGeom prst="rect">
            <a:avLst/>
          </a:prstGeom>
        </p:spPr>
      </p:pic>
      <p:pic>
        <p:nvPicPr>
          <p:cNvPr id="9" name="图片 8">
            <a:extLst>
              <a:ext uri="{FF2B5EF4-FFF2-40B4-BE49-F238E27FC236}">
                <a16:creationId xmlns:a16="http://schemas.microsoft.com/office/drawing/2014/main" id="{232E32B6-EE7E-460F-8FA0-4965049A7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6099" y="3355236"/>
            <a:ext cx="5329480" cy="2956664"/>
          </a:xfrm>
          <a:prstGeom prst="rect">
            <a:avLst/>
          </a:prstGeom>
        </p:spPr>
      </p:pic>
    </p:spTree>
    <p:extLst>
      <p:ext uri="{BB962C8B-B14F-4D97-AF65-F5344CB8AC3E}">
        <p14:creationId xmlns:p14="http://schemas.microsoft.com/office/powerpoint/2010/main" val="2908295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01182-652D-4BCA-A9AE-FF6D0497D3D3}"/>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UART</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AD768EAC-5B13-45E1-A249-2FADEE297C15}"/>
              </a:ext>
            </a:extLst>
          </p:cNvPr>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Transmitting information with Shell</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Only using two wires</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No clock signal</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Well documented and widely used</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E165FF7-42EF-4A7B-89CC-AC3C1C6C9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787" y="3318016"/>
            <a:ext cx="5334000" cy="2152650"/>
          </a:xfrm>
          <a:prstGeom prst="rect">
            <a:avLst/>
          </a:prstGeom>
        </p:spPr>
      </p:pic>
      <p:pic>
        <p:nvPicPr>
          <p:cNvPr id="7" name="图片 6">
            <a:extLst>
              <a:ext uri="{FF2B5EF4-FFF2-40B4-BE49-F238E27FC236}">
                <a16:creationId xmlns:a16="http://schemas.microsoft.com/office/drawing/2014/main" id="{133A64FA-8F0E-4838-AAB3-4799C5D88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575" y="1100277"/>
            <a:ext cx="4924425" cy="1790700"/>
          </a:xfrm>
          <a:prstGeom prst="rect">
            <a:avLst/>
          </a:prstGeom>
        </p:spPr>
      </p:pic>
    </p:spTree>
    <p:extLst>
      <p:ext uri="{BB962C8B-B14F-4D97-AF65-F5344CB8AC3E}">
        <p14:creationId xmlns:p14="http://schemas.microsoft.com/office/powerpoint/2010/main" val="16123322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A6710-1CEB-4338-912E-9F94AE7BFF72}"/>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Interrupt Controller</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01E663A6-C7A7-4353-8E9D-E33158B7FCB7}"/>
              </a:ext>
            </a:extLst>
          </p:cNvPr>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Asynchronous</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Generated by peripherals</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Timing Interruption</a:t>
            </a:r>
            <a:endParaRPr lang="zh-CN" altLang="en-US" dirty="0">
              <a:latin typeface="微软雅黑" panose="020B0503020204020204" pitchFamily="34" charset="-122"/>
              <a:ea typeface="微软雅黑" panose="020B0503020204020204" pitchFamily="34" charset="-122"/>
            </a:endParaRPr>
          </a:p>
        </p:txBody>
      </p:sp>
      <p:pic>
        <p:nvPicPr>
          <p:cNvPr id="5" name="图形 4">
            <a:extLst>
              <a:ext uri="{FF2B5EF4-FFF2-40B4-BE49-F238E27FC236}">
                <a16:creationId xmlns:a16="http://schemas.microsoft.com/office/drawing/2014/main" id="{A4467F3B-3222-4551-BD6D-1EBE7FA87DE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330184" y="1126085"/>
            <a:ext cx="4905375" cy="2162175"/>
          </a:xfrm>
          <a:prstGeom prst="rect">
            <a:avLst/>
          </a:prstGeom>
        </p:spPr>
      </p:pic>
      <p:pic>
        <p:nvPicPr>
          <p:cNvPr id="7" name="图片 6">
            <a:extLst>
              <a:ext uri="{FF2B5EF4-FFF2-40B4-BE49-F238E27FC236}">
                <a16:creationId xmlns:a16="http://schemas.microsoft.com/office/drawing/2014/main" id="{F349C94A-A777-4B3C-B67C-2E7EF99A1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6757" y="3781753"/>
            <a:ext cx="3238500" cy="1828800"/>
          </a:xfrm>
          <a:prstGeom prst="rect">
            <a:avLst/>
          </a:prstGeom>
        </p:spPr>
      </p:pic>
    </p:spTree>
    <p:extLst>
      <p:ext uri="{BB962C8B-B14F-4D97-AF65-F5344CB8AC3E}">
        <p14:creationId xmlns:p14="http://schemas.microsoft.com/office/powerpoint/2010/main" val="2886317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57759" cy="6858000"/>
          </a:xfrm>
          <a:prstGeom prst="rect">
            <a:avLst/>
          </a:prstGeom>
        </p:spPr>
      </p:pic>
      <p:sp>
        <p:nvSpPr>
          <p:cNvPr id="5" name="矩形 4"/>
          <p:cNvSpPr/>
          <p:nvPr/>
        </p:nvSpPr>
        <p:spPr>
          <a:xfrm>
            <a:off x="0" y="0"/>
            <a:ext cx="12357759" cy="6858000"/>
          </a:xfrm>
          <a:prstGeom prst="rect">
            <a:avLst/>
          </a:prstGeom>
          <a:solidFill>
            <a:schemeClr val="dk1">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solidFill>
                  <a:schemeClr val="bg1"/>
                </a:solidFill>
                <a:latin typeface="微软雅黑" panose="020B0503020204020204" pitchFamily="34" charset="-122"/>
                <a:ea typeface="微软雅黑" panose="020B0503020204020204" pitchFamily="34" charset="-122"/>
              </a:rPr>
              <a:t>Part 2 </a:t>
            </a:r>
            <a:r>
              <a:rPr lang="en-US" altLang="zh-CN" dirty="0">
                <a:solidFill>
                  <a:schemeClr val="bg1"/>
                </a:solidFill>
                <a:latin typeface="微软雅黑" panose="020B0503020204020204" pitchFamily="34" charset="-122"/>
                <a:ea typeface="微软雅黑" panose="020B0503020204020204" pitchFamily="34" charset="-122"/>
              </a:rPr>
              <a:t>File </a:t>
            </a:r>
            <a:r>
              <a:rPr lang="en-US" altLang="zh-CN" dirty="0" smtClean="0">
                <a:solidFill>
                  <a:schemeClr val="bg1"/>
                </a:solidFill>
                <a:latin typeface="微软雅黑" panose="020B0503020204020204" pitchFamily="34" charset="-122"/>
                <a:ea typeface="微软雅黑" panose="020B0503020204020204" pitchFamily="34" charset="-122"/>
              </a:rPr>
              <a:t>System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标题 1"/>
          <p:cNvSpPr txBox="1">
            <a:spLocks/>
          </p:cNvSpPr>
          <p:nvPr/>
        </p:nvSpPr>
        <p:spPr>
          <a:xfrm>
            <a:off x="3472122" y="2766218"/>
            <a:ext cx="54135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000" dirty="0" smtClean="0">
                <a:solidFill>
                  <a:schemeClr val="bg1"/>
                </a:solidFill>
                <a:latin typeface="微软雅黑" panose="020B0503020204020204" pitchFamily="34" charset="-122"/>
                <a:ea typeface="微软雅黑" panose="020B0503020204020204" pitchFamily="34" charset="-122"/>
              </a:rPr>
              <a:t>MBR     FAT32</a:t>
            </a:r>
            <a:endParaRPr lang="zh-CN" altLang="en-US" sz="5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45762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FAT32 </a:t>
            </a:r>
            <a:r>
              <a:rPr lang="zh-CN" altLang="en-US" dirty="0">
                <a:latin typeface="微软雅黑" panose="020B0503020204020204" pitchFamily="34" charset="-122"/>
                <a:ea typeface="微软雅黑" panose="020B0503020204020204" pitchFamily="34" charset="-122"/>
              </a:rPr>
              <a:t>结构</a:t>
            </a:r>
          </a:p>
        </p:txBody>
      </p:sp>
      <p:pic>
        <p:nvPicPr>
          <p:cNvPr id="4" name="图片 3"/>
          <p:cNvPicPr>
            <a:picLocks noChangeAspect="1"/>
          </p:cNvPicPr>
          <p:nvPr/>
        </p:nvPicPr>
        <p:blipFill>
          <a:blip r:embed="rId3"/>
          <a:stretch>
            <a:fillRect/>
          </a:stretch>
        </p:blipFill>
        <p:spPr>
          <a:xfrm>
            <a:off x="715616" y="2331867"/>
            <a:ext cx="11090365" cy="2670978"/>
          </a:xfrm>
          <a:prstGeom prst="rect">
            <a:avLst/>
          </a:prstGeom>
        </p:spPr>
      </p:pic>
    </p:spTree>
    <p:extLst>
      <p:ext uri="{BB962C8B-B14F-4D97-AF65-F5344CB8AC3E}">
        <p14:creationId xmlns:p14="http://schemas.microsoft.com/office/powerpoint/2010/main" val="3797936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89651" y="348904"/>
            <a:ext cx="8782878" cy="2115248"/>
          </a:xfrm>
          <a:prstGeom prst="rect">
            <a:avLst/>
          </a:prstGeom>
        </p:spPr>
      </p:pic>
      <p:pic>
        <p:nvPicPr>
          <p:cNvPr id="6" name="图片 5"/>
          <p:cNvPicPr>
            <a:picLocks noChangeAspect="1"/>
          </p:cNvPicPr>
          <p:nvPr/>
        </p:nvPicPr>
        <p:blipFill>
          <a:blip r:embed="rId4"/>
          <a:stretch>
            <a:fillRect/>
          </a:stretch>
        </p:blipFill>
        <p:spPr>
          <a:xfrm>
            <a:off x="1977887" y="2634052"/>
            <a:ext cx="7673010" cy="3965529"/>
          </a:xfrm>
          <a:prstGeom prst="rect">
            <a:avLst/>
          </a:prstGeom>
        </p:spPr>
      </p:pic>
    </p:spTree>
    <p:extLst>
      <p:ext uri="{BB962C8B-B14F-4D97-AF65-F5344CB8AC3E}">
        <p14:creationId xmlns:p14="http://schemas.microsoft.com/office/powerpoint/2010/main" val="2478978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79712" y="259452"/>
            <a:ext cx="8782878" cy="2115248"/>
          </a:xfrm>
          <a:prstGeom prst="rect">
            <a:avLst/>
          </a:prstGeom>
        </p:spPr>
      </p:pic>
      <p:pic>
        <p:nvPicPr>
          <p:cNvPr id="2" name="图片 1"/>
          <p:cNvPicPr>
            <a:picLocks noChangeAspect="1"/>
          </p:cNvPicPr>
          <p:nvPr/>
        </p:nvPicPr>
        <p:blipFill>
          <a:blip r:embed="rId4"/>
          <a:stretch>
            <a:fillRect/>
          </a:stretch>
        </p:blipFill>
        <p:spPr>
          <a:xfrm>
            <a:off x="2345635" y="2484030"/>
            <a:ext cx="7169417" cy="4086422"/>
          </a:xfrm>
          <a:prstGeom prst="rect">
            <a:avLst/>
          </a:prstGeom>
        </p:spPr>
      </p:pic>
    </p:spTree>
    <p:extLst>
      <p:ext uri="{BB962C8B-B14F-4D97-AF65-F5344CB8AC3E}">
        <p14:creationId xmlns:p14="http://schemas.microsoft.com/office/powerpoint/2010/main" val="1724992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967946" y="4025376"/>
            <a:ext cx="8686573" cy="295581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9042" y="9939"/>
            <a:ext cx="8663609" cy="4015437"/>
          </a:xfrm>
          <a:prstGeom prst="rect">
            <a:avLst/>
          </a:prstGeom>
        </p:spPr>
      </p:pic>
    </p:spTree>
    <p:extLst>
      <p:ext uri="{BB962C8B-B14F-4D97-AF65-F5344CB8AC3E}">
        <p14:creationId xmlns:p14="http://schemas.microsoft.com/office/powerpoint/2010/main" val="36225143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519065" y="355704"/>
            <a:ext cx="6780104" cy="3496444"/>
          </a:xfrm>
          <a:prstGeom prst="rect">
            <a:avLst/>
          </a:prstGeom>
        </p:spPr>
      </p:pic>
      <p:pic>
        <p:nvPicPr>
          <p:cNvPr id="4" name="图片 3"/>
          <p:cNvPicPr>
            <a:picLocks noChangeAspect="1"/>
          </p:cNvPicPr>
          <p:nvPr/>
        </p:nvPicPr>
        <p:blipFill>
          <a:blip r:embed="rId4"/>
          <a:stretch>
            <a:fillRect/>
          </a:stretch>
        </p:blipFill>
        <p:spPr>
          <a:xfrm>
            <a:off x="2201665" y="4103275"/>
            <a:ext cx="7414903" cy="2187130"/>
          </a:xfrm>
          <a:prstGeom prst="rect">
            <a:avLst/>
          </a:prstGeom>
        </p:spPr>
      </p:pic>
    </p:spTree>
    <p:extLst>
      <p:ext uri="{BB962C8B-B14F-4D97-AF65-F5344CB8AC3E}">
        <p14:creationId xmlns:p14="http://schemas.microsoft.com/office/powerpoint/2010/main" val="314665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198501" y="152440"/>
            <a:ext cx="7029406" cy="4205628"/>
          </a:xfrm>
          <a:prstGeom prst="rect">
            <a:avLst/>
          </a:prstGeom>
        </p:spPr>
      </p:pic>
      <p:pic>
        <p:nvPicPr>
          <p:cNvPr id="4" name="图片 3"/>
          <p:cNvPicPr>
            <a:picLocks noChangeAspect="1"/>
          </p:cNvPicPr>
          <p:nvPr/>
        </p:nvPicPr>
        <p:blipFill>
          <a:blip r:embed="rId4"/>
          <a:stretch>
            <a:fillRect/>
          </a:stretch>
        </p:blipFill>
        <p:spPr>
          <a:xfrm>
            <a:off x="2322303" y="4487972"/>
            <a:ext cx="6812281" cy="2221396"/>
          </a:xfrm>
          <a:prstGeom prst="rect">
            <a:avLst/>
          </a:prstGeom>
        </p:spPr>
      </p:pic>
    </p:spTree>
    <p:extLst>
      <p:ext uri="{BB962C8B-B14F-4D97-AF65-F5344CB8AC3E}">
        <p14:creationId xmlns:p14="http://schemas.microsoft.com/office/powerpoint/2010/main" val="180961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汇报分工</a:t>
            </a:r>
            <a:endParaRPr lang="zh-CN" altLang="en-US" dirty="0">
              <a:latin typeface="微软雅黑" panose="020B0503020204020204" pitchFamily="34" charset="-122"/>
              <a:ea typeface="微软雅黑" panose="020B0503020204020204" pitchFamily="34" charset="-122"/>
            </a:endParaRPr>
          </a:p>
        </p:txBody>
      </p:sp>
      <p:sp>
        <p:nvSpPr>
          <p:cNvPr id="28" name="椭圆 27"/>
          <p:cNvSpPr/>
          <p:nvPr/>
        </p:nvSpPr>
        <p:spPr>
          <a:xfrm>
            <a:off x="7202309" y="4182434"/>
            <a:ext cx="1745493" cy="1745493"/>
          </a:xfrm>
          <a:prstGeom prst="ellipse">
            <a:avLst/>
          </a:prstGeom>
          <a:blipFill>
            <a:blip r:embed="rId2"/>
            <a:stretch>
              <a:fillRect/>
            </a:stretch>
          </a:blip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29" name="椭圆 28"/>
          <p:cNvSpPr/>
          <p:nvPr/>
        </p:nvSpPr>
        <p:spPr>
          <a:xfrm>
            <a:off x="7154312" y="1742338"/>
            <a:ext cx="1745493" cy="1745493"/>
          </a:xfrm>
          <a:prstGeom prst="ellipse">
            <a:avLst/>
          </a:prstGeom>
          <a:blipFill>
            <a:blip r:embed="rId3"/>
            <a:stretch>
              <a:fillRect/>
            </a:stretch>
          </a:blip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dirty="0"/>
          </a:p>
        </p:txBody>
      </p:sp>
      <p:grpSp>
        <p:nvGrpSpPr>
          <p:cNvPr id="30" name="组 4"/>
          <p:cNvGrpSpPr/>
          <p:nvPr/>
        </p:nvGrpSpPr>
        <p:grpSpPr>
          <a:xfrm>
            <a:off x="9273102" y="2032526"/>
            <a:ext cx="1788063" cy="1598964"/>
            <a:chOff x="2107336" y="1070895"/>
            <a:chExt cx="2097629" cy="1199225"/>
          </a:xfrm>
        </p:grpSpPr>
        <p:sp>
          <p:nvSpPr>
            <p:cNvPr id="31" name="文本框 30"/>
            <p:cNvSpPr txBox="1"/>
            <p:nvPr/>
          </p:nvSpPr>
          <p:spPr>
            <a:xfrm>
              <a:off x="2107336" y="1070895"/>
              <a:ext cx="1834386" cy="377075"/>
            </a:xfrm>
            <a:prstGeom prst="rect">
              <a:avLst/>
            </a:prstGeom>
            <a:noFill/>
          </p:spPr>
          <p:txBody>
            <a:bodyPr wrap="square" rtlCol="0">
              <a:spAutoFit/>
            </a:bodyPr>
            <a:lstStyle/>
            <a:p>
              <a:r>
                <a:rPr lang="zh-CN" altLang="en-US" sz="2667" dirty="0" smtClean="0">
                  <a:latin typeface="Microsoft YaHei" charset="0"/>
                  <a:ea typeface="Microsoft YaHei" charset="0"/>
                  <a:cs typeface="Microsoft YaHei" charset="0"/>
                </a:rPr>
                <a:t>余磊</a:t>
              </a:r>
              <a:endParaRPr lang="zh-CN" altLang="en-US" sz="2667" dirty="0">
                <a:latin typeface="Microsoft YaHei" charset="0"/>
                <a:ea typeface="Microsoft YaHei" charset="0"/>
                <a:cs typeface="Microsoft YaHei" charset="0"/>
              </a:endParaRPr>
            </a:p>
          </p:txBody>
        </p:sp>
        <p:sp>
          <p:nvSpPr>
            <p:cNvPr id="32" name="Rectangle 11"/>
            <p:cNvSpPr/>
            <p:nvPr/>
          </p:nvSpPr>
          <p:spPr>
            <a:xfrm>
              <a:off x="2129279" y="1600705"/>
              <a:ext cx="2075686" cy="669415"/>
            </a:xfrm>
            <a:prstGeom prst="rect">
              <a:avLst/>
            </a:prstGeom>
          </p:spPr>
          <p:txBody>
            <a:bodyPr wrap="square">
              <a:spAutoFit/>
            </a:bodyPr>
            <a:lstStyle/>
            <a:p>
              <a:pPr>
                <a:lnSpc>
                  <a:spcPct val="130000"/>
                </a:lnSpc>
              </a:pPr>
              <a:r>
                <a:rPr lang="en-US" altLang="zh-CN" sz="2000" dirty="0" smtClean="0">
                  <a:latin typeface="微软雅黑" panose="020B0503020204020204" pitchFamily="34" charset="-122"/>
                  <a:ea typeface="微软雅黑" panose="020B0503020204020204" pitchFamily="34" charset="-122"/>
                </a:rPr>
                <a:t>File System</a:t>
              </a:r>
            </a:p>
            <a:p>
              <a:pPr>
                <a:lnSpc>
                  <a:spcPct val="130000"/>
                </a:lnSpc>
              </a:pPr>
              <a:r>
                <a:rPr lang="en-US" altLang="zh-CN" sz="2000" dirty="0">
                  <a:latin typeface="微软雅黑" panose="020B0503020204020204" pitchFamily="34" charset="-122"/>
                  <a:ea typeface="微软雅黑" panose="020B0503020204020204" pitchFamily="34" charset="-122"/>
                </a:rPr>
                <a:t>Others</a:t>
              </a:r>
              <a:endParaRPr lang="zh-CN" altLang="en-US" sz="2000" dirty="0">
                <a:latin typeface="微软雅黑" panose="020B0503020204020204" pitchFamily="34" charset="-122"/>
                <a:ea typeface="微软雅黑" panose="020B0503020204020204" pitchFamily="34" charset="-122"/>
              </a:endParaRPr>
            </a:p>
          </p:txBody>
        </p:sp>
        <p:cxnSp>
          <p:nvCxnSpPr>
            <p:cNvPr id="33" name="直线连接符 8"/>
            <p:cNvCxnSpPr>
              <a:cxnSpLocks/>
            </p:cNvCxnSpPr>
            <p:nvPr/>
          </p:nvCxnSpPr>
          <p:spPr>
            <a:xfrm>
              <a:off x="2246632" y="1508544"/>
              <a:ext cx="1834386" cy="0"/>
            </a:xfrm>
            <a:prstGeom prst="line">
              <a:avLst/>
            </a:prstGeom>
            <a:ln/>
          </p:spPr>
          <p:style>
            <a:lnRef idx="1">
              <a:schemeClr val="dk1"/>
            </a:lnRef>
            <a:fillRef idx="0">
              <a:schemeClr val="dk1"/>
            </a:fillRef>
            <a:effectRef idx="0">
              <a:schemeClr val="dk1"/>
            </a:effectRef>
            <a:fontRef idx="minor">
              <a:schemeClr val="tx1"/>
            </a:fontRef>
          </p:style>
        </p:cxnSp>
      </p:grpSp>
      <p:sp>
        <p:nvSpPr>
          <p:cNvPr id="34" name="椭圆 33"/>
          <p:cNvSpPr/>
          <p:nvPr/>
        </p:nvSpPr>
        <p:spPr>
          <a:xfrm>
            <a:off x="1893616" y="4182434"/>
            <a:ext cx="1745493" cy="1745493"/>
          </a:xfrm>
          <a:prstGeom prst="ellipse">
            <a:avLst/>
          </a:prstGeom>
          <a:blipFill>
            <a:blip r:embed="rId4"/>
            <a:stretch>
              <a:fillRect/>
            </a:stretch>
          </a:blip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dirty="0"/>
          </a:p>
        </p:txBody>
      </p:sp>
      <p:sp>
        <p:nvSpPr>
          <p:cNvPr id="35" name="椭圆 34"/>
          <p:cNvSpPr/>
          <p:nvPr/>
        </p:nvSpPr>
        <p:spPr>
          <a:xfrm>
            <a:off x="1840140" y="1804988"/>
            <a:ext cx="1745493" cy="1745493"/>
          </a:xfrm>
          <a:prstGeom prst="ellipse">
            <a:avLst/>
          </a:prstGeom>
          <a:blipFill>
            <a:blip r:embed="rId5"/>
            <a:stretch>
              <a:fillRect/>
            </a:stretch>
          </a:blipFill>
          <a:ln w="762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grpSp>
        <p:nvGrpSpPr>
          <p:cNvPr id="39" name="组 4">
            <a:extLst>
              <a:ext uri="{FF2B5EF4-FFF2-40B4-BE49-F238E27FC236}">
                <a16:creationId xmlns:a16="http://schemas.microsoft.com/office/drawing/2014/main" id="{2AE23FAE-B519-47B5-9A86-0AC932C689D3}"/>
              </a:ext>
            </a:extLst>
          </p:cNvPr>
          <p:cNvGrpSpPr/>
          <p:nvPr/>
        </p:nvGrpSpPr>
        <p:grpSpPr>
          <a:xfrm>
            <a:off x="4020048" y="4402663"/>
            <a:ext cx="1928170" cy="1559979"/>
            <a:chOff x="2107336" y="1070895"/>
            <a:chExt cx="2648859" cy="1169986"/>
          </a:xfrm>
        </p:grpSpPr>
        <p:sp>
          <p:nvSpPr>
            <p:cNvPr id="40" name="文本框 39">
              <a:extLst>
                <a:ext uri="{FF2B5EF4-FFF2-40B4-BE49-F238E27FC236}">
                  <a16:creationId xmlns:a16="http://schemas.microsoft.com/office/drawing/2014/main" id="{97540285-1446-4E7B-A022-DB4B163A0D02}"/>
                </a:ext>
              </a:extLst>
            </p:cNvPr>
            <p:cNvSpPr txBox="1"/>
            <p:nvPr/>
          </p:nvSpPr>
          <p:spPr>
            <a:xfrm>
              <a:off x="2107336" y="1070895"/>
              <a:ext cx="1834386" cy="377075"/>
            </a:xfrm>
            <a:prstGeom prst="rect">
              <a:avLst/>
            </a:prstGeom>
            <a:noFill/>
          </p:spPr>
          <p:txBody>
            <a:bodyPr wrap="square" rtlCol="0">
              <a:spAutoFit/>
            </a:bodyPr>
            <a:lstStyle/>
            <a:p>
              <a:r>
                <a:rPr lang="zh-CN" altLang="en-US" sz="2667" dirty="0">
                  <a:latin typeface="Microsoft YaHei" charset="0"/>
                  <a:ea typeface="Microsoft YaHei" charset="0"/>
                  <a:cs typeface="Microsoft YaHei" charset="0"/>
                </a:rPr>
                <a:t>李维晟</a:t>
              </a:r>
            </a:p>
          </p:txBody>
        </p:sp>
        <p:sp>
          <p:nvSpPr>
            <p:cNvPr id="41" name="Rectangle 11">
              <a:extLst>
                <a:ext uri="{FF2B5EF4-FFF2-40B4-BE49-F238E27FC236}">
                  <a16:creationId xmlns:a16="http://schemas.microsoft.com/office/drawing/2014/main" id="{CEA996F5-C129-464A-B528-3F1019BAC210}"/>
                </a:ext>
              </a:extLst>
            </p:cNvPr>
            <p:cNvSpPr/>
            <p:nvPr/>
          </p:nvSpPr>
          <p:spPr>
            <a:xfrm>
              <a:off x="2129279" y="1600705"/>
              <a:ext cx="2626916" cy="640176"/>
            </a:xfrm>
            <a:prstGeom prst="rect">
              <a:avLst/>
            </a:prstGeom>
          </p:spPr>
          <p:txBody>
            <a:bodyPr wrap="square">
              <a:spAutoFit/>
            </a:bodyPr>
            <a:lstStyle/>
            <a:p>
              <a:pPr>
                <a:lnSpc>
                  <a:spcPct val="130000"/>
                </a:lnSpc>
              </a:pPr>
              <a:r>
                <a:rPr lang="en-US" altLang="zh-CN" sz="2000" dirty="0" smtClean="0">
                  <a:latin typeface="微软雅黑" panose="020B0503020204020204" pitchFamily="34" charset="-122"/>
                  <a:ea typeface="微软雅黑" panose="020B0503020204020204" pitchFamily="34" charset="-122"/>
                </a:rPr>
                <a:t>Exception </a:t>
              </a:r>
            </a:p>
            <a:p>
              <a:pPr>
                <a:lnSpc>
                  <a:spcPct val="130000"/>
                </a:lnSpc>
              </a:pPr>
              <a:r>
                <a:rPr lang="en-US" altLang="zh-CN" sz="2000" dirty="0" smtClean="0">
                  <a:latin typeface="微软雅黑" panose="020B0503020204020204" pitchFamily="34" charset="-122"/>
                  <a:ea typeface="微软雅黑" panose="020B0503020204020204" pitchFamily="34" charset="-122"/>
                </a:rPr>
                <a:t>and Process</a:t>
              </a:r>
              <a:endParaRPr lang="zh-CN" altLang="en-US" sz="2000" dirty="0">
                <a:latin typeface="微软雅黑" panose="020B0503020204020204" pitchFamily="34" charset="-122"/>
                <a:ea typeface="微软雅黑" panose="020B0503020204020204" pitchFamily="34" charset="-122"/>
              </a:endParaRPr>
            </a:p>
          </p:txBody>
        </p:sp>
        <p:cxnSp>
          <p:nvCxnSpPr>
            <p:cNvPr id="42" name="直线连接符 8">
              <a:extLst>
                <a:ext uri="{FF2B5EF4-FFF2-40B4-BE49-F238E27FC236}">
                  <a16:creationId xmlns:a16="http://schemas.microsoft.com/office/drawing/2014/main" id="{46370059-1C31-4D4D-8766-BEAB12B55DBE}"/>
                </a:ext>
              </a:extLst>
            </p:cNvPr>
            <p:cNvCxnSpPr>
              <a:cxnSpLocks/>
            </p:cNvCxnSpPr>
            <p:nvPr/>
          </p:nvCxnSpPr>
          <p:spPr>
            <a:xfrm>
              <a:off x="2246632" y="1508544"/>
              <a:ext cx="1834386" cy="0"/>
            </a:xfrm>
            <a:prstGeom prst="line">
              <a:avLst/>
            </a:prstGeom>
            <a:ln/>
          </p:spPr>
          <p:style>
            <a:lnRef idx="1">
              <a:schemeClr val="dk1"/>
            </a:lnRef>
            <a:fillRef idx="0">
              <a:schemeClr val="dk1"/>
            </a:fillRef>
            <a:effectRef idx="0">
              <a:schemeClr val="dk1"/>
            </a:effectRef>
            <a:fontRef idx="minor">
              <a:schemeClr val="tx1"/>
            </a:fontRef>
          </p:style>
        </p:cxnSp>
      </p:grpSp>
      <p:grpSp>
        <p:nvGrpSpPr>
          <p:cNvPr id="43" name="组 4">
            <a:extLst>
              <a:ext uri="{FF2B5EF4-FFF2-40B4-BE49-F238E27FC236}">
                <a16:creationId xmlns:a16="http://schemas.microsoft.com/office/drawing/2014/main" id="{3C19AC71-86A9-449E-BB5E-576714D1AFCD}"/>
              </a:ext>
            </a:extLst>
          </p:cNvPr>
          <p:cNvGrpSpPr/>
          <p:nvPr/>
        </p:nvGrpSpPr>
        <p:grpSpPr>
          <a:xfrm>
            <a:off x="9309855" y="4427802"/>
            <a:ext cx="1526916" cy="1159869"/>
            <a:chOff x="2107336" y="1070895"/>
            <a:chExt cx="2097629" cy="869903"/>
          </a:xfrm>
        </p:grpSpPr>
        <p:sp>
          <p:nvSpPr>
            <p:cNvPr id="44" name="文本框 43">
              <a:extLst>
                <a:ext uri="{FF2B5EF4-FFF2-40B4-BE49-F238E27FC236}">
                  <a16:creationId xmlns:a16="http://schemas.microsoft.com/office/drawing/2014/main" id="{CAC9D60A-97CF-46D7-9B32-0B867D7BB8E2}"/>
                </a:ext>
              </a:extLst>
            </p:cNvPr>
            <p:cNvSpPr txBox="1"/>
            <p:nvPr/>
          </p:nvSpPr>
          <p:spPr>
            <a:xfrm>
              <a:off x="2107336" y="1070895"/>
              <a:ext cx="1834386" cy="377075"/>
            </a:xfrm>
            <a:prstGeom prst="rect">
              <a:avLst/>
            </a:prstGeom>
            <a:noFill/>
          </p:spPr>
          <p:txBody>
            <a:bodyPr wrap="square" rtlCol="0">
              <a:spAutoFit/>
            </a:bodyPr>
            <a:lstStyle/>
            <a:p>
              <a:r>
                <a:rPr lang="zh-CN" altLang="en-US" sz="2667" dirty="0">
                  <a:latin typeface="Microsoft YaHei" charset="0"/>
                  <a:ea typeface="Microsoft YaHei" charset="0"/>
                  <a:cs typeface="Microsoft YaHei" charset="0"/>
                </a:rPr>
                <a:t>汪若辰</a:t>
              </a:r>
            </a:p>
          </p:txBody>
        </p:sp>
        <p:sp>
          <p:nvSpPr>
            <p:cNvPr id="45" name="Rectangle 11">
              <a:extLst>
                <a:ext uri="{FF2B5EF4-FFF2-40B4-BE49-F238E27FC236}">
                  <a16:creationId xmlns:a16="http://schemas.microsoft.com/office/drawing/2014/main" id="{E84E7B19-78A9-4532-9973-9A217C8152A2}"/>
                </a:ext>
              </a:extLst>
            </p:cNvPr>
            <p:cNvSpPr/>
            <p:nvPr/>
          </p:nvSpPr>
          <p:spPr>
            <a:xfrm>
              <a:off x="2129279" y="1600705"/>
              <a:ext cx="2075686" cy="340093"/>
            </a:xfrm>
            <a:prstGeom prst="rect">
              <a:avLst/>
            </a:prstGeom>
          </p:spPr>
          <p:txBody>
            <a:bodyPr wrap="square">
              <a:spAutoFit/>
            </a:bodyPr>
            <a:lstStyle/>
            <a:p>
              <a:pPr>
                <a:lnSpc>
                  <a:spcPct val="130000"/>
                </a:lnSpc>
              </a:pPr>
              <a:r>
                <a:rPr lang="en-US" altLang="zh-CN" sz="2000" dirty="0" smtClean="0">
                  <a:latin typeface="微软雅黑" panose="020B0503020204020204" pitchFamily="34" charset="-122"/>
                  <a:ea typeface="微软雅黑" panose="020B0503020204020204" pitchFamily="34" charset="-122"/>
                </a:rPr>
                <a:t>Shell</a:t>
              </a:r>
              <a:endParaRPr lang="zh-CN" altLang="en-US" sz="2000" dirty="0">
                <a:latin typeface="微软雅黑" panose="020B0503020204020204" pitchFamily="34" charset="-122"/>
                <a:ea typeface="微软雅黑" panose="020B0503020204020204" pitchFamily="34" charset="-122"/>
              </a:endParaRPr>
            </a:p>
          </p:txBody>
        </p:sp>
        <p:cxnSp>
          <p:nvCxnSpPr>
            <p:cNvPr id="46" name="直线连接符 8">
              <a:extLst>
                <a:ext uri="{FF2B5EF4-FFF2-40B4-BE49-F238E27FC236}">
                  <a16:creationId xmlns:a16="http://schemas.microsoft.com/office/drawing/2014/main" id="{FE9D60BE-B30B-4FB5-94FC-DE3106989106}"/>
                </a:ext>
              </a:extLst>
            </p:cNvPr>
            <p:cNvCxnSpPr>
              <a:cxnSpLocks/>
            </p:cNvCxnSpPr>
            <p:nvPr/>
          </p:nvCxnSpPr>
          <p:spPr>
            <a:xfrm>
              <a:off x="2246632" y="1508544"/>
              <a:ext cx="1834386" cy="0"/>
            </a:xfrm>
            <a:prstGeom prst="line">
              <a:avLst/>
            </a:prstGeom>
            <a:ln/>
          </p:spPr>
          <p:style>
            <a:lnRef idx="1">
              <a:schemeClr val="dk1"/>
            </a:lnRef>
            <a:fillRef idx="0">
              <a:schemeClr val="dk1"/>
            </a:fillRef>
            <a:effectRef idx="0">
              <a:schemeClr val="dk1"/>
            </a:effectRef>
            <a:fontRef idx="minor">
              <a:schemeClr val="tx1"/>
            </a:fontRef>
          </p:style>
        </p:cxnSp>
      </p:grpSp>
      <p:grpSp>
        <p:nvGrpSpPr>
          <p:cNvPr id="47" name="组 4">
            <a:extLst>
              <a:ext uri="{FF2B5EF4-FFF2-40B4-BE49-F238E27FC236}">
                <a16:creationId xmlns:a16="http://schemas.microsoft.com/office/drawing/2014/main" id="{24453F8E-577A-410A-AEA3-9634E19571DC}"/>
              </a:ext>
            </a:extLst>
          </p:cNvPr>
          <p:cNvGrpSpPr/>
          <p:nvPr/>
        </p:nvGrpSpPr>
        <p:grpSpPr>
          <a:xfrm>
            <a:off x="4020048" y="2133899"/>
            <a:ext cx="1928170" cy="1598966"/>
            <a:chOff x="2107336" y="1070895"/>
            <a:chExt cx="2648859" cy="1199224"/>
          </a:xfrm>
        </p:grpSpPr>
        <p:sp>
          <p:nvSpPr>
            <p:cNvPr id="48" name="文本框 47">
              <a:extLst>
                <a:ext uri="{FF2B5EF4-FFF2-40B4-BE49-F238E27FC236}">
                  <a16:creationId xmlns:a16="http://schemas.microsoft.com/office/drawing/2014/main" id="{6E973649-CEEA-4C71-8E68-786216243FA9}"/>
                </a:ext>
              </a:extLst>
            </p:cNvPr>
            <p:cNvSpPr txBox="1"/>
            <p:nvPr/>
          </p:nvSpPr>
          <p:spPr>
            <a:xfrm>
              <a:off x="2107336" y="1070895"/>
              <a:ext cx="1834386" cy="377075"/>
            </a:xfrm>
            <a:prstGeom prst="rect">
              <a:avLst/>
            </a:prstGeom>
            <a:noFill/>
          </p:spPr>
          <p:txBody>
            <a:bodyPr wrap="square" rtlCol="0">
              <a:spAutoFit/>
            </a:bodyPr>
            <a:lstStyle/>
            <a:p>
              <a:r>
                <a:rPr lang="zh-CN" altLang="en-US" sz="2667" dirty="0">
                  <a:latin typeface="Microsoft YaHei" charset="0"/>
                  <a:ea typeface="Microsoft YaHei" charset="0"/>
                  <a:cs typeface="Microsoft YaHei" charset="0"/>
                </a:rPr>
                <a:t>刘云飞</a:t>
              </a:r>
            </a:p>
          </p:txBody>
        </p:sp>
        <p:sp>
          <p:nvSpPr>
            <p:cNvPr id="49" name="Rectangle 11">
              <a:extLst>
                <a:ext uri="{FF2B5EF4-FFF2-40B4-BE49-F238E27FC236}">
                  <a16:creationId xmlns:a16="http://schemas.microsoft.com/office/drawing/2014/main" id="{B5DC4BE6-E020-4592-BC88-4DD1AC8C7550}"/>
                </a:ext>
              </a:extLst>
            </p:cNvPr>
            <p:cNvSpPr/>
            <p:nvPr/>
          </p:nvSpPr>
          <p:spPr>
            <a:xfrm>
              <a:off x="2129279" y="1600705"/>
              <a:ext cx="2626916" cy="669414"/>
            </a:xfrm>
            <a:prstGeom prst="rect">
              <a:avLst/>
            </a:prstGeom>
          </p:spPr>
          <p:txBody>
            <a:bodyPr wrap="square">
              <a:spAutoFit/>
            </a:bodyPr>
            <a:lstStyle/>
            <a:p>
              <a:pPr>
                <a:lnSpc>
                  <a:spcPct val="130000"/>
                </a:lnSpc>
              </a:pPr>
              <a:r>
                <a:rPr lang="en-US" altLang="zh-CN" sz="2000" dirty="0">
                  <a:latin typeface="微软雅黑" panose="020B0503020204020204" pitchFamily="34" charset="-122"/>
                  <a:ea typeface="微软雅黑" panose="020B0503020204020204" pitchFamily="34" charset="-122"/>
                </a:rPr>
                <a:t>Preparation and Hardware</a:t>
              </a:r>
              <a:endParaRPr lang="zh-CN" altLang="en-US" sz="2000" dirty="0">
                <a:solidFill>
                  <a:schemeClr val="bg1"/>
                </a:solidFill>
                <a:latin typeface="微软雅黑" panose="020B0503020204020204" pitchFamily="34" charset="-122"/>
                <a:ea typeface="微软雅黑" panose="020B0503020204020204" pitchFamily="34" charset="-122"/>
                <a:cs typeface="Microsoft YaHei" charset="0"/>
              </a:endParaRPr>
            </a:p>
          </p:txBody>
        </p:sp>
        <p:cxnSp>
          <p:nvCxnSpPr>
            <p:cNvPr id="50" name="直线连接符 8">
              <a:extLst>
                <a:ext uri="{FF2B5EF4-FFF2-40B4-BE49-F238E27FC236}">
                  <a16:creationId xmlns:a16="http://schemas.microsoft.com/office/drawing/2014/main" id="{762A4D0B-5660-4823-BF6D-78CD82FB9E4A}"/>
                </a:ext>
              </a:extLst>
            </p:cNvPr>
            <p:cNvCxnSpPr>
              <a:cxnSpLocks/>
            </p:cNvCxnSpPr>
            <p:nvPr/>
          </p:nvCxnSpPr>
          <p:spPr>
            <a:xfrm>
              <a:off x="2246632" y="1508544"/>
              <a:ext cx="1834386" cy="0"/>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25407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95238" y="533149"/>
            <a:ext cx="7201524" cy="5791702"/>
          </a:xfrm>
          <a:prstGeom prst="rect">
            <a:avLst/>
          </a:prstGeom>
        </p:spPr>
      </p:pic>
    </p:spTree>
    <p:extLst>
      <p:ext uri="{BB962C8B-B14F-4D97-AF65-F5344CB8AC3E}">
        <p14:creationId xmlns:p14="http://schemas.microsoft.com/office/powerpoint/2010/main" val="28646707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057080" y="836704"/>
            <a:ext cx="8458520" cy="5164241"/>
          </a:xfrm>
          <a:prstGeom prst="rect">
            <a:avLst/>
          </a:prstGeom>
        </p:spPr>
      </p:pic>
    </p:spTree>
    <p:extLst>
      <p:ext uri="{BB962C8B-B14F-4D97-AF65-F5344CB8AC3E}">
        <p14:creationId xmlns:p14="http://schemas.microsoft.com/office/powerpoint/2010/main" val="21326150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830586" y="403684"/>
            <a:ext cx="6587734" cy="6149743"/>
          </a:xfrm>
          <a:prstGeom prst="rect">
            <a:avLst/>
          </a:prstGeom>
        </p:spPr>
      </p:pic>
    </p:spTree>
    <p:extLst>
      <p:ext uri="{BB962C8B-B14F-4D97-AF65-F5344CB8AC3E}">
        <p14:creationId xmlns:p14="http://schemas.microsoft.com/office/powerpoint/2010/main" val="5454672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92157" y="457201"/>
            <a:ext cx="8725893" cy="5924762"/>
          </a:xfrm>
          <a:prstGeom prst="rect">
            <a:avLst/>
          </a:prstGeom>
        </p:spPr>
      </p:pic>
    </p:spTree>
    <p:extLst>
      <p:ext uri="{BB962C8B-B14F-4D97-AF65-F5344CB8AC3E}">
        <p14:creationId xmlns:p14="http://schemas.microsoft.com/office/powerpoint/2010/main" val="26262282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3 Exception and Process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3026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Exception Level</a:t>
            </a:r>
            <a:endParaRPr lang="zh-CN" altLang="en-US" dirty="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4048973428"/>
              </p:ext>
            </p:extLst>
          </p:nvPr>
        </p:nvGraphicFramePr>
        <p:xfrm>
          <a:off x="838200" y="2121511"/>
          <a:ext cx="5675306" cy="3540735"/>
        </p:xfrm>
        <a:graphic>
          <a:graphicData uri="http://schemas.openxmlformats.org/drawingml/2006/table">
            <a:tbl>
              <a:tblPr firstRow="1" bandRow="1">
                <a:tableStyleId>{3B4B98B0-60AC-42C2-AFA5-B58CD77FA1E5}</a:tableStyleId>
              </a:tblPr>
              <a:tblGrid>
                <a:gridCol w="5675306">
                  <a:extLst>
                    <a:ext uri="{9D8B030D-6E8A-4147-A177-3AD203B41FA5}">
                      <a16:colId xmlns:a16="http://schemas.microsoft.com/office/drawing/2014/main" val="2287640058"/>
                    </a:ext>
                  </a:extLst>
                </a:gridCol>
              </a:tblGrid>
              <a:tr h="889367">
                <a:tc>
                  <a:txBody>
                    <a:bodyPr/>
                    <a:lstStyle/>
                    <a:p>
                      <a:pPr algn="l"/>
                      <a:r>
                        <a:rPr lang="en-US" altLang="zh-CN" sz="4800" b="0" dirty="0" smtClean="0"/>
                        <a:t>  EL0  User</a:t>
                      </a:r>
                      <a:r>
                        <a:rPr lang="en-US" altLang="zh-CN" sz="4800" b="0" baseline="0" dirty="0" smtClean="0"/>
                        <a:t>  </a:t>
                      </a:r>
                      <a:endParaRPr lang="zh-CN" altLang="en-US" sz="4800" b="0" dirty="0"/>
                    </a:p>
                  </a:txBody>
                  <a:tcPr/>
                </a:tc>
                <a:extLst>
                  <a:ext uri="{0D108BD9-81ED-4DB2-BD59-A6C34878D82A}">
                    <a16:rowId xmlns:a16="http://schemas.microsoft.com/office/drawing/2014/main" val="561894648"/>
                  </a:ext>
                </a:extLst>
              </a:tr>
              <a:tr h="889367">
                <a:tc>
                  <a:txBody>
                    <a:bodyPr/>
                    <a:lstStyle/>
                    <a:p>
                      <a:pPr algn="l"/>
                      <a:r>
                        <a:rPr lang="en-US" altLang="zh-CN" sz="4800" b="0" dirty="0" smtClean="0"/>
                        <a:t>  EL1  Kernel</a:t>
                      </a:r>
                      <a:endParaRPr lang="zh-CN" altLang="en-US" sz="4800" b="0" dirty="0"/>
                    </a:p>
                  </a:txBody>
                  <a:tcPr/>
                </a:tc>
                <a:extLst>
                  <a:ext uri="{0D108BD9-81ED-4DB2-BD59-A6C34878D82A}">
                    <a16:rowId xmlns:a16="http://schemas.microsoft.com/office/drawing/2014/main" val="3754883428"/>
                  </a:ext>
                </a:extLst>
              </a:tr>
              <a:tr h="872634">
                <a:tc>
                  <a:txBody>
                    <a:bodyPr/>
                    <a:lstStyle/>
                    <a:p>
                      <a:pPr algn="l"/>
                      <a:r>
                        <a:rPr lang="en-US" altLang="zh-CN" sz="4800" b="0" dirty="0" smtClean="0"/>
                        <a:t>  EL2  Hypervisor</a:t>
                      </a:r>
                      <a:endParaRPr lang="zh-CN" altLang="en-US" sz="4800" b="0" dirty="0"/>
                    </a:p>
                  </a:txBody>
                  <a:tcPr/>
                </a:tc>
                <a:extLst>
                  <a:ext uri="{0D108BD9-81ED-4DB2-BD59-A6C34878D82A}">
                    <a16:rowId xmlns:a16="http://schemas.microsoft.com/office/drawing/2014/main" val="2981835577"/>
                  </a:ext>
                </a:extLst>
              </a:tr>
              <a:tr h="889367">
                <a:tc>
                  <a:txBody>
                    <a:bodyPr/>
                    <a:lstStyle/>
                    <a:p>
                      <a:pPr algn="l"/>
                      <a:r>
                        <a:rPr lang="en-US" altLang="zh-CN" sz="4800" b="0" dirty="0" smtClean="0"/>
                        <a:t>  EL3  Hardware</a:t>
                      </a:r>
                      <a:endParaRPr lang="zh-CN" altLang="en-US" sz="4800" b="0" dirty="0"/>
                    </a:p>
                  </a:txBody>
                  <a:tcPr/>
                </a:tc>
                <a:extLst>
                  <a:ext uri="{0D108BD9-81ED-4DB2-BD59-A6C34878D82A}">
                    <a16:rowId xmlns:a16="http://schemas.microsoft.com/office/drawing/2014/main" val="3519458434"/>
                  </a:ext>
                </a:extLst>
              </a:tr>
            </a:tbl>
          </a:graphicData>
        </a:graphic>
      </p:graphicFrame>
      <p:grpSp>
        <p:nvGrpSpPr>
          <p:cNvPr id="10" name="组合 9"/>
          <p:cNvGrpSpPr/>
          <p:nvPr/>
        </p:nvGrpSpPr>
        <p:grpSpPr>
          <a:xfrm>
            <a:off x="8721969" y="2385183"/>
            <a:ext cx="1322634" cy="2696771"/>
            <a:chOff x="8475785" y="2270883"/>
            <a:chExt cx="1603987" cy="2943052"/>
          </a:xfrm>
        </p:grpSpPr>
        <p:sp>
          <p:nvSpPr>
            <p:cNvPr id="8" name="下箭头 7"/>
            <p:cNvSpPr/>
            <p:nvPr/>
          </p:nvSpPr>
          <p:spPr>
            <a:xfrm>
              <a:off x="8475785" y="2341319"/>
              <a:ext cx="764931" cy="2802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rot="10800000">
              <a:off x="9240716" y="2270883"/>
              <a:ext cx="839056" cy="2943052"/>
            </a:xfrm>
            <a:prstGeom prst="rect">
              <a:avLst/>
            </a:prstGeom>
          </p:spPr>
        </p:pic>
      </p:grpSp>
      <p:sp>
        <p:nvSpPr>
          <p:cNvPr id="11" name="文本框 10"/>
          <p:cNvSpPr txBox="1"/>
          <p:nvPr/>
        </p:nvSpPr>
        <p:spPr>
          <a:xfrm>
            <a:off x="7877908" y="2404298"/>
            <a:ext cx="439615" cy="2677656"/>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系统</a:t>
            </a:r>
            <a:r>
              <a:rPr lang="zh-CN" altLang="en-US" sz="2400" dirty="0" smtClean="0">
                <a:latin typeface="微软雅黑" panose="020B0503020204020204" pitchFamily="34" charset="-122"/>
                <a:ea typeface="微软雅黑" panose="020B0503020204020204" pitchFamily="34" charset="-122"/>
              </a:rPr>
              <a:t>调用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中断</a:t>
            </a: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0152216" y="3368658"/>
            <a:ext cx="1046285" cy="523220"/>
          </a:xfrm>
          <a:prstGeom prst="rect">
            <a:avLst/>
          </a:prstGeom>
          <a:noFill/>
        </p:spPr>
        <p:txBody>
          <a:bodyPr wrap="square" rtlCol="0">
            <a:spAutoFit/>
          </a:bodyPr>
          <a:lstStyle/>
          <a:p>
            <a:r>
              <a:rPr lang="en-US" altLang="zh-CN" sz="2800" dirty="0" err="1" smtClean="0">
                <a:latin typeface="微软雅黑" panose="020B0503020204020204" pitchFamily="34" charset="-122"/>
                <a:ea typeface="微软雅黑" panose="020B0503020204020204" pitchFamily="34" charset="-122"/>
              </a:rPr>
              <a:t>eret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0320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Exception kind and source</a:t>
            </a:r>
            <a:endParaRPr lang="zh-CN" altLang="en-US"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802111548"/>
              </p:ext>
            </p:extLst>
          </p:nvPr>
        </p:nvGraphicFramePr>
        <p:xfrm>
          <a:off x="1225061" y="2365350"/>
          <a:ext cx="4041531" cy="3291840"/>
        </p:xfrm>
        <a:graphic>
          <a:graphicData uri="http://schemas.openxmlformats.org/drawingml/2006/table">
            <a:tbl>
              <a:tblPr firstRow="1" bandRow="1">
                <a:tableStyleId>{3B4B98B0-60AC-42C2-AFA5-B58CD77FA1E5}</a:tableStyleId>
              </a:tblPr>
              <a:tblGrid>
                <a:gridCol w="4041531">
                  <a:extLst>
                    <a:ext uri="{9D8B030D-6E8A-4147-A177-3AD203B41FA5}">
                      <a16:colId xmlns:a16="http://schemas.microsoft.com/office/drawing/2014/main" val="2287640058"/>
                    </a:ext>
                  </a:extLst>
                </a:gridCol>
              </a:tblGrid>
              <a:tr h="744507">
                <a:tc>
                  <a:txBody>
                    <a:bodyPr/>
                    <a:lstStyle/>
                    <a:p>
                      <a:pPr algn="ctr"/>
                      <a:r>
                        <a:rPr lang="en-US" altLang="zh-CN" sz="4800" b="0" dirty="0" smtClean="0"/>
                        <a:t>  Synchronous</a:t>
                      </a:r>
                      <a:endParaRPr lang="zh-CN" altLang="en-US" sz="4800" b="0" dirty="0"/>
                    </a:p>
                  </a:txBody>
                  <a:tcPr/>
                </a:tc>
                <a:extLst>
                  <a:ext uri="{0D108BD9-81ED-4DB2-BD59-A6C34878D82A}">
                    <a16:rowId xmlns:a16="http://schemas.microsoft.com/office/drawing/2014/main" val="561894648"/>
                  </a:ext>
                </a:extLst>
              </a:tr>
              <a:tr h="744507">
                <a:tc>
                  <a:txBody>
                    <a:bodyPr/>
                    <a:lstStyle/>
                    <a:p>
                      <a:pPr algn="ctr"/>
                      <a:r>
                        <a:rPr lang="en-US" altLang="zh-CN" sz="4800" b="0" dirty="0" smtClean="0"/>
                        <a:t>  IRQ</a:t>
                      </a:r>
                      <a:endParaRPr lang="zh-CN" altLang="en-US" sz="4800" b="0" dirty="0"/>
                    </a:p>
                  </a:txBody>
                  <a:tcPr/>
                </a:tc>
                <a:extLst>
                  <a:ext uri="{0D108BD9-81ED-4DB2-BD59-A6C34878D82A}">
                    <a16:rowId xmlns:a16="http://schemas.microsoft.com/office/drawing/2014/main" val="3754883428"/>
                  </a:ext>
                </a:extLst>
              </a:tr>
              <a:tr h="744507">
                <a:tc>
                  <a:txBody>
                    <a:bodyPr/>
                    <a:lstStyle/>
                    <a:p>
                      <a:pPr algn="ctr"/>
                      <a:r>
                        <a:rPr lang="en-US" altLang="zh-CN" sz="4800" b="0" dirty="0" smtClean="0"/>
                        <a:t>  FIQ</a:t>
                      </a:r>
                      <a:endParaRPr lang="zh-CN" altLang="en-US" sz="4800" b="0" dirty="0"/>
                    </a:p>
                  </a:txBody>
                  <a:tcPr/>
                </a:tc>
                <a:extLst>
                  <a:ext uri="{0D108BD9-81ED-4DB2-BD59-A6C34878D82A}">
                    <a16:rowId xmlns:a16="http://schemas.microsoft.com/office/drawing/2014/main" val="2981835577"/>
                  </a:ext>
                </a:extLst>
              </a:tr>
              <a:tr h="744507">
                <a:tc>
                  <a:txBody>
                    <a:bodyPr/>
                    <a:lstStyle/>
                    <a:p>
                      <a:pPr algn="ctr"/>
                      <a:r>
                        <a:rPr lang="en-US" altLang="zh-CN" sz="4800" b="0" dirty="0" smtClean="0"/>
                        <a:t>  </a:t>
                      </a:r>
                      <a:r>
                        <a:rPr lang="en-US" altLang="zh-CN" sz="4800" b="0" dirty="0" err="1" smtClean="0"/>
                        <a:t>SError</a:t>
                      </a:r>
                      <a:endParaRPr lang="zh-CN" altLang="en-US" sz="4800" b="0" dirty="0"/>
                    </a:p>
                  </a:txBody>
                  <a:tcPr/>
                </a:tc>
                <a:extLst>
                  <a:ext uri="{0D108BD9-81ED-4DB2-BD59-A6C34878D82A}">
                    <a16:rowId xmlns:a16="http://schemas.microsoft.com/office/drawing/2014/main" val="3519458434"/>
                  </a:ext>
                </a:extLst>
              </a:tr>
            </a:tbl>
          </a:graphicData>
        </a:graphic>
      </p:graphicFrame>
      <p:sp>
        <p:nvSpPr>
          <p:cNvPr id="5" name="乘号 4"/>
          <p:cNvSpPr/>
          <p:nvPr/>
        </p:nvSpPr>
        <p:spPr>
          <a:xfrm>
            <a:off x="5478379" y="3449796"/>
            <a:ext cx="1235242" cy="112294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409204154"/>
              </p:ext>
            </p:extLst>
          </p:nvPr>
        </p:nvGraphicFramePr>
        <p:xfrm>
          <a:off x="6914145" y="2121510"/>
          <a:ext cx="4630615" cy="3779520"/>
        </p:xfrm>
        <a:graphic>
          <a:graphicData uri="http://schemas.openxmlformats.org/drawingml/2006/table">
            <a:tbl>
              <a:tblPr firstRow="1" bandRow="1">
                <a:tableStyleId>{3B4B98B0-60AC-42C2-AFA5-B58CD77FA1E5}</a:tableStyleId>
              </a:tblPr>
              <a:tblGrid>
                <a:gridCol w="4630615">
                  <a:extLst>
                    <a:ext uri="{9D8B030D-6E8A-4147-A177-3AD203B41FA5}">
                      <a16:colId xmlns:a16="http://schemas.microsoft.com/office/drawing/2014/main" val="2287640058"/>
                    </a:ext>
                  </a:extLst>
                </a:gridCol>
              </a:tblGrid>
              <a:tr h="818696">
                <a:tc>
                  <a:txBody>
                    <a:bodyPr/>
                    <a:lstStyle/>
                    <a:p>
                      <a:pPr algn="ctr"/>
                      <a:r>
                        <a:rPr lang="en-US" altLang="zh-CN" sz="2800" b="0" dirty="0" smtClean="0"/>
                        <a:t>  Same exception level </a:t>
                      </a:r>
                    </a:p>
                    <a:p>
                      <a:pPr algn="ctr"/>
                      <a:r>
                        <a:rPr lang="en-US" altLang="zh-CN" sz="2800" b="0" dirty="0" smtClean="0"/>
                        <a:t>SP = SP_EL0</a:t>
                      </a:r>
                      <a:endParaRPr lang="zh-CN" altLang="en-US" sz="2800" b="0" dirty="0"/>
                    </a:p>
                  </a:txBody>
                  <a:tcPr/>
                </a:tc>
                <a:extLst>
                  <a:ext uri="{0D108BD9-81ED-4DB2-BD59-A6C34878D82A}">
                    <a16:rowId xmlns:a16="http://schemas.microsoft.com/office/drawing/2014/main" val="561894648"/>
                  </a:ext>
                </a:extLst>
              </a:tr>
              <a:tr h="818696">
                <a:tc>
                  <a:txBody>
                    <a:bodyPr/>
                    <a:lstStyle/>
                    <a:p>
                      <a:pPr algn="ctr"/>
                      <a:r>
                        <a:rPr lang="en-US" altLang="zh-CN" sz="2800" b="0" dirty="0" smtClean="0"/>
                        <a:t>  Same exception level </a:t>
                      </a:r>
                    </a:p>
                    <a:p>
                      <a:pPr algn="ctr"/>
                      <a:r>
                        <a:rPr lang="en-US" altLang="zh-CN" sz="2800" b="0" dirty="0" smtClean="0"/>
                        <a:t>SP = </a:t>
                      </a:r>
                      <a:r>
                        <a:rPr lang="en-US" altLang="zh-CN" sz="2800" b="0" dirty="0" err="1" smtClean="0"/>
                        <a:t>SP_ELx</a:t>
                      </a:r>
                      <a:endParaRPr lang="zh-CN" altLang="en-US" sz="2800" b="0" dirty="0"/>
                    </a:p>
                  </a:txBody>
                  <a:tcPr/>
                </a:tc>
                <a:extLst>
                  <a:ext uri="{0D108BD9-81ED-4DB2-BD59-A6C34878D82A}">
                    <a16:rowId xmlns:a16="http://schemas.microsoft.com/office/drawing/2014/main" val="3754883428"/>
                  </a:ext>
                </a:extLst>
              </a:tr>
              <a:tr h="803293">
                <a:tc>
                  <a:txBody>
                    <a:bodyPr/>
                    <a:lstStyle/>
                    <a:p>
                      <a:pPr algn="ctr"/>
                      <a:r>
                        <a:rPr lang="en-US" altLang="zh-CN" sz="2800" b="0" dirty="0" smtClean="0"/>
                        <a:t>Lower exception level AArch64</a:t>
                      </a:r>
                      <a:endParaRPr lang="zh-CN" altLang="en-US" sz="2800" b="0" dirty="0"/>
                    </a:p>
                  </a:txBody>
                  <a:tcPr/>
                </a:tc>
                <a:extLst>
                  <a:ext uri="{0D108BD9-81ED-4DB2-BD59-A6C34878D82A}">
                    <a16:rowId xmlns:a16="http://schemas.microsoft.com/office/drawing/2014/main" val="2981835577"/>
                  </a:ext>
                </a:extLst>
              </a:tr>
              <a:tr h="818696">
                <a:tc>
                  <a:txBody>
                    <a:bodyPr/>
                    <a:lstStyle/>
                    <a:p>
                      <a:pPr algn="ctr"/>
                      <a:r>
                        <a:rPr lang="en-US" altLang="zh-CN" sz="2800" b="0" dirty="0" smtClean="0"/>
                        <a:t>  Lower exception level AArch32</a:t>
                      </a:r>
                      <a:endParaRPr lang="zh-CN" altLang="en-US" sz="2800" b="0" dirty="0"/>
                    </a:p>
                  </a:txBody>
                  <a:tcPr/>
                </a:tc>
                <a:extLst>
                  <a:ext uri="{0D108BD9-81ED-4DB2-BD59-A6C34878D82A}">
                    <a16:rowId xmlns:a16="http://schemas.microsoft.com/office/drawing/2014/main" val="3519458434"/>
                  </a:ext>
                </a:extLst>
              </a:tr>
            </a:tbl>
          </a:graphicData>
        </a:graphic>
      </p:graphicFrame>
      <p:sp>
        <p:nvSpPr>
          <p:cNvPr id="7" name="文本框 6"/>
          <p:cNvSpPr txBox="1"/>
          <p:nvPr/>
        </p:nvSpPr>
        <p:spPr>
          <a:xfrm>
            <a:off x="2778369" y="1521379"/>
            <a:ext cx="2329962" cy="769441"/>
          </a:xfrm>
          <a:prstGeom prst="rect">
            <a:avLst/>
          </a:prstGeom>
          <a:noFill/>
        </p:spPr>
        <p:txBody>
          <a:bodyPr wrap="square" rtlCol="0">
            <a:spAutoFit/>
          </a:bodyPr>
          <a:lstStyle/>
          <a:p>
            <a:r>
              <a:rPr lang="en-US" altLang="zh-CN" sz="4400" dirty="0" smtClean="0">
                <a:latin typeface="微软雅黑" panose="020B0503020204020204" pitchFamily="34" charset="-122"/>
                <a:ea typeface="微软雅黑" panose="020B0503020204020204" pitchFamily="34" charset="-122"/>
              </a:rPr>
              <a:t>Kind</a:t>
            </a:r>
            <a:endParaRPr lang="zh-CN" altLang="en-US" sz="4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739555" y="1382879"/>
            <a:ext cx="1767254"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rPr>
              <a:t>Source</a:t>
            </a:r>
            <a:endParaRPr lang="zh-CN" altLang="en-US" sz="28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895600" y="5975560"/>
            <a:ext cx="6400800" cy="646331"/>
          </a:xfrm>
          <a:prstGeom prst="rect">
            <a:avLst/>
          </a:prstGeom>
          <a:noFill/>
        </p:spPr>
        <p:txBody>
          <a:bodyPr wrap="square" rtlCol="0">
            <a:spAutoFit/>
          </a:bodyPr>
          <a:lstStyle/>
          <a:p>
            <a:pPr algn="ctr"/>
            <a:r>
              <a:rPr lang="en-US" altLang="zh-CN" sz="3600" dirty="0" smtClean="0">
                <a:latin typeface="微软雅黑" panose="020B0503020204020204" pitchFamily="34" charset="-122"/>
                <a:ea typeface="微软雅黑" panose="020B0503020204020204" pitchFamily="34" charset="-122"/>
              </a:rPr>
              <a:t>HANDLER(source, kind)</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9585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Trap frame</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1744" y="1690688"/>
            <a:ext cx="1877525" cy="4675405"/>
          </a:xfrm>
          <a:prstGeom prst="rect">
            <a:avLst/>
          </a:prstGeom>
        </p:spPr>
      </p:pic>
      <p:sp>
        <p:nvSpPr>
          <p:cNvPr id="4" name="文本框 3"/>
          <p:cNvSpPr txBox="1"/>
          <p:nvPr/>
        </p:nvSpPr>
        <p:spPr>
          <a:xfrm>
            <a:off x="729762" y="1690688"/>
            <a:ext cx="6629400" cy="954107"/>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把所有寄存器按照约定的顺序入栈形成的结构。</a:t>
            </a:r>
            <a:endParaRPr lang="zh-CN" altLang="en-US" sz="28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16251"/>
            <a:ext cx="3565426" cy="3349842"/>
          </a:xfrm>
          <a:prstGeom prst="rect">
            <a:avLst/>
          </a:prstGeom>
        </p:spPr>
      </p:pic>
    </p:spTree>
    <p:extLst>
      <p:ext uri="{BB962C8B-B14F-4D97-AF65-F5344CB8AC3E}">
        <p14:creationId xmlns:p14="http://schemas.microsoft.com/office/powerpoint/2010/main" val="28970477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Exception </a:t>
            </a:r>
            <a:r>
              <a:rPr lang="zh-CN" altLang="en-US" dirty="0" smtClean="0">
                <a:latin typeface="微软雅黑" panose="020B0503020204020204" pitchFamily="34" charset="-122"/>
                <a:ea typeface="微软雅黑" panose="020B0503020204020204" pitchFamily="34" charset="-122"/>
              </a:rPr>
              <a:t>处理程序</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75946" y="1690688"/>
            <a:ext cx="10313377" cy="4832092"/>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HANDLER(source, kind)</a:t>
            </a:r>
            <a:endParaRPr lang="zh-CN" altLang="en-US" sz="2800" dirty="0">
              <a:latin typeface="微软雅黑" panose="020B0503020204020204" pitchFamily="34" charset="-122"/>
              <a:ea typeface="微软雅黑" panose="020B0503020204020204" pitchFamily="34" charset="-122"/>
            </a:endParaRPr>
          </a:p>
          <a:p>
            <a:pPr algn="ctr"/>
            <a:endParaRPr lang="en-US" altLang="zh-CN" sz="2800" dirty="0" smtClean="0">
              <a:latin typeface="微软雅黑" panose="020B0503020204020204" pitchFamily="34" charset="-122"/>
              <a:ea typeface="微软雅黑" panose="020B0503020204020204" pitchFamily="34" charset="-122"/>
            </a:endParaRPr>
          </a:p>
          <a:p>
            <a:pPr algn="ctr"/>
            <a:r>
              <a:rPr lang="en-US" altLang="zh-CN" sz="2800" dirty="0" err="1" smtClean="0">
                <a:latin typeface="微软雅黑" panose="020B0503020204020204" pitchFamily="34" charset="-122"/>
                <a:ea typeface="微软雅黑" panose="020B0503020204020204" pitchFamily="34" charset="-122"/>
              </a:rPr>
              <a:t>context_save</a:t>
            </a:r>
            <a:r>
              <a:rPr lang="en-US" altLang="zh-CN" sz="2800" dirty="0" smtClean="0">
                <a:latin typeface="微软雅黑" panose="020B0503020204020204" pitchFamily="34" charset="-122"/>
                <a:ea typeface="微软雅黑" panose="020B0503020204020204" pitchFamily="34" charset="-122"/>
              </a:rPr>
              <a:t>       </a:t>
            </a:r>
            <a:r>
              <a:rPr lang="en-US" altLang="zh-CN" sz="2800" dirty="0" err="1" smtClean="0">
                <a:latin typeface="微软雅黑" panose="020B0503020204020204" pitchFamily="34" charset="-122"/>
                <a:ea typeface="微软雅黑" panose="020B0503020204020204" pitchFamily="34" charset="-122"/>
              </a:rPr>
              <a:t>context_restore</a:t>
            </a:r>
            <a:endParaRPr lang="en-US" altLang="zh-CN" sz="2800" dirty="0" smtClean="0">
              <a:latin typeface="微软雅黑" panose="020B0503020204020204" pitchFamily="34" charset="-122"/>
              <a:ea typeface="微软雅黑" panose="020B0503020204020204" pitchFamily="34" charset="-122"/>
            </a:endParaRPr>
          </a:p>
          <a:p>
            <a:pPr algn="ctr"/>
            <a:endParaRPr lang="en-US" altLang="zh-CN" sz="2800" dirty="0">
              <a:latin typeface="微软雅黑" panose="020B0503020204020204" pitchFamily="34" charset="-122"/>
              <a:ea typeface="微软雅黑" panose="020B0503020204020204" pitchFamily="34" charset="-122"/>
            </a:endParaRPr>
          </a:p>
          <a:p>
            <a:pPr algn="ctr"/>
            <a:r>
              <a:rPr lang="en-US" altLang="zh-CN" sz="2800" dirty="0" err="1" smtClean="0">
                <a:latin typeface="微软雅黑" panose="020B0503020204020204" pitchFamily="34" charset="-122"/>
                <a:ea typeface="微软雅黑" panose="020B0503020204020204" pitchFamily="34" charset="-122"/>
              </a:rPr>
              <a:t>handle_exception</a:t>
            </a:r>
            <a:r>
              <a:rPr lang="en-US" altLang="zh-CN" sz="2800" dirty="0" smtClean="0">
                <a:latin typeface="微软雅黑" panose="020B0503020204020204" pitchFamily="34" charset="-122"/>
                <a:ea typeface="微软雅黑" panose="020B0503020204020204" pitchFamily="34" charset="-122"/>
              </a:rPr>
              <a:t> (info, </a:t>
            </a:r>
            <a:r>
              <a:rPr lang="en-US" altLang="zh-CN" sz="2800" dirty="0" err="1" smtClean="0">
                <a:latin typeface="微软雅黑" panose="020B0503020204020204" pitchFamily="34" charset="-122"/>
                <a:ea typeface="微软雅黑" panose="020B0503020204020204" pitchFamily="34" charset="-122"/>
              </a:rPr>
              <a:t>esr</a:t>
            </a:r>
            <a:r>
              <a:rPr lang="en-US" altLang="zh-CN" sz="2800" dirty="0" smtClean="0">
                <a:latin typeface="微软雅黑" panose="020B0503020204020204" pitchFamily="34" charset="-122"/>
                <a:ea typeface="微软雅黑" panose="020B0503020204020204" pitchFamily="34" charset="-122"/>
              </a:rPr>
              <a:t>, </a:t>
            </a:r>
            <a:r>
              <a:rPr lang="en-US" altLang="zh-CN" sz="2800" dirty="0" err="1" smtClean="0">
                <a:latin typeface="微软雅黑" panose="020B0503020204020204" pitchFamily="34" charset="-122"/>
                <a:ea typeface="微软雅黑" panose="020B0503020204020204" pitchFamily="34" charset="-122"/>
              </a:rPr>
              <a:t>tf</a:t>
            </a:r>
            <a:r>
              <a:rPr lang="en-US" altLang="zh-CN" sz="2800" dirty="0" smtClean="0">
                <a:latin typeface="微软雅黑" panose="020B0503020204020204" pitchFamily="34" charset="-122"/>
                <a:ea typeface="微软雅黑" panose="020B0503020204020204" pitchFamily="34" charset="-122"/>
              </a:rPr>
              <a:t>)</a:t>
            </a:r>
          </a:p>
          <a:p>
            <a:pPr algn="ctr"/>
            <a:endParaRPr lang="en-US" altLang="zh-CN" sz="2800" dirty="0" smtClean="0">
              <a:latin typeface="微软雅黑" panose="020B0503020204020204" pitchFamily="34" charset="-122"/>
              <a:ea typeface="微软雅黑" panose="020B0503020204020204" pitchFamily="34" charset="-122"/>
            </a:endParaRPr>
          </a:p>
          <a:p>
            <a:pPr algn="ctr"/>
            <a:r>
              <a:rPr lang="en-US" altLang="zh-CN" sz="2800" dirty="0" smtClean="0">
                <a:latin typeface="微软雅黑" panose="020B0503020204020204" pitchFamily="34" charset="-122"/>
                <a:ea typeface="微软雅黑" panose="020B0503020204020204" pitchFamily="34" charset="-122"/>
              </a:rPr>
              <a:t>Svc(no)                  </a:t>
            </a:r>
            <a:r>
              <a:rPr lang="en-US" altLang="zh-CN" sz="2800" dirty="0" err="1" smtClean="0">
                <a:latin typeface="微软雅黑" panose="020B0503020204020204" pitchFamily="34" charset="-122"/>
                <a:ea typeface="微软雅黑" panose="020B0503020204020204" pitchFamily="34" charset="-122"/>
              </a:rPr>
              <a:t>Irq</a:t>
            </a:r>
            <a:endParaRPr lang="en-US" altLang="zh-CN" sz="2800" dirty="0" smtClean="0">
              <a:latin typeface="微软雅黑" panose="020B0503020204020204" pitchFamily="34" charset="-122"/>
              <a:ea typeface="微软雅黑" panose="020B0503020204020204" pitchFamily="34" charset="-122"/>
            </a:endParaRPr>
          </a:p>
          <a:p>
            <a:pPr algn="ctr"/>
            <a:endParaRPr lang="en-US" altLang="zh-CN" sz="2800" dirty="0" smtClean="0">
              <a:latin typeface="微软雅黑" panose="020B0503020204020204" pitchFamily="34" charset="-122"/>
              <a:ea typeface="微软雅黑" panose="020B0503020204020204" pitchFamily="34" charset="-122"/>
            </a:endParaRPr>
          </a:p>
          <a:p>
            <a:pPr algn="ctr"/>
            <a:r>
              <a:rPr lang="en-US" altLang="zh-CN" sz="2800" dirty="0" err="1" smtClean="0">
                <a:latin typeface="微软雅黑" panose="020B0503020204020204" pitchFamily="34" charset="-122"/>
                <a:ea typeface="微软雅黑" panose="020B0503020204020204" pitchFamily="34" charset="-122"/>
              </a:rPr>
              <a:t>handle_syscall</a:t>
            </a:r>
            <a:r>
              <a:rPr lang="en-US" altLang="zh-CN" sz="2800" dirty="0" smtClean="0">
                <a:latin typeface="微软雅黑" panose="020B0503020204020204" pitchFamily="34" charset="-122"/>
                <a:ea typeface="微软雅黑" panose="020B0503020204020204" pitchFamily="34" charset="-122"/>
              </a:rPr>
              <a:t>(no, </a:t>
            </a:r>
            <a:r>
              <a:rPr lang="en-US" altLang="zh-CN" sz="2800" dirty="0" err="1" smtClean="0">
                <a:latin typeface="微软雅黑" panose="020B0503020204020204" pitchFamily="34" charset="-122"/>
                <a:ea typeface="微软雅黑" panose="020B0503020204020204" pitchFamily="34" charset="-122"/>
              </a:rPr>
              <a:t>tf</a:t>
            </a:r>
            <a:r>
              <a:rPr lang="en-US" altLang="zh-CN" sz="2800" dirty="0" smtClean="0">
                <a:latin typeface="微软雅黑" panose="020B0503020204020204" pitchFamily="34" charset="-122"/>
                <a:ea typeface="微软雅黑" panose="020B0503020204020204" pitchFamily="34" charset="-122"/>
              </a:rPr>
              <a:t>)     </a:t>
            </a:r>
            <a:r>
              <a:rPr lang="en-US" altLang="zh-CN" sz="2800" dirty="0" err="1" smtClean="0">
                <a:latin typeface="微软雅黑" panose="020B0503020204020204" pitchFamily="34" charset="-122"/>
                <a:ea typeface="微软雅黑" panose="020B0503020204020204" pitchFamily="34" charset="-122"/>
              </a:rPr>
              <a:t>handle_irq</a:t>
            </a:r>
            <a:r>
              <a:rPr lang="en-US" altLang="zh-CN" sz="2800" dirty="0" smtClean="0">
                <a:latin typeface="微软雅黑" panose="020B0503020204020204" pitchFamily="34" charset="-122"/>
                <a:ea typeface="微软雅黑" panose="020B0503020204020204" pitchFamily="34" charset="-122"/>
              </a:rPr>
              <a:t>(*interrupt, </a:t>
            </a:r>
            <a:r>
              <a:rPr lang="en-US" altLang="zh-CN" sz="2800" dirty="0" err="1" smtClean="0">
                <a:latin typeface="微软雅黑" panose="020B0503020204020204" pitchFamily="34" charset="-122"/>
                <a:ea typeface="微软雅黑" panose="020B0503020204020204" pitchFamily="34" charset="-122"/>
              </a:rPr>
              <a:t>tf</a:t>
            </a:r>
            <a:r>
              <a:rPr lang="en-US" altLang="zh-CN" sz="2800" dirty="0" smtClean="0">
                <a:latin typeface="微软雅黑" panose="020B0503020204020204" pitchFamily="34" charset="-122"/>
                <a:ea typeface="微软雅黑" panose="020B0503020204020204" pitchFamily="34" charset="-122"/>
              </a:rPr>
              <a:t>)</a:t>
            </a:r>
          </a:p>
          <a:p>
            <a:pPr algn="ctr"/>
            <a:endParaRPr lang="en-US" altLang="zh-CN" sz="2800" dirty="0">
              <a:latin typeface="微软雅黑" panose="020B0503020204020204" pitchFamily="34" charset="-122"/>
              <a:ea typeface="微软雅黑" panose="020B0503020204020204" pitchFamily="34" charset="-122"/>
            </a:endParaRPr>
          </a:p>
          <a:p>
            <a:pPr algn="ctr"/>
            <a:r>
              <a:rPr lang="en-US" altLang="zh-CN" sz="2800" dirty="0" smtClean="0">
                <a:latin typeface="微软雅黑" panose="020B0503020204020204" pitchFamily="34" charset="-122"/>
                <a:ea typeface="微软雅黑" panose="020B0503020204020204" pitchFamily="34" charset="-122"/>
              </a:rPr>
              <a:t>Sleep or Kill           </a:t>
            </a:r>
            <a:r>
              <a:rPr lang="en-US" altLang="zh-CN" sz="2800" dirty="0" err="1" smtClean="0">
                <a:latin typeface="微软雅黑" panose="020B0503020204020204" pitchFamily="34" charset="-122"/>
                <a:ea typeface="微软雅黑" panose="020B0503020204020204" pitchFamily="34" charset="-122"/>
              </a:rPr>
              <a:t>tick_in</a:t>
            </a:r>
            <a:r>
              <a:rPr lang="en-US" altLang="zh-CN" sz="2800" dirty="0" smtClean="0">
                <a:latin typeface="微软雅黑" panose="020B0503020204020204" pitchFamily="34" charset="-122"/>
                <a:ea typeface="微软雅黑" panose="020B0503020204020204" pitchFamily="34" charset="-122"/>
              </a:rPr>
              <a:t> and switch</a:t>
            </a:r>
          </a:p>
        </p:txBody>
      </p:sp>
      <p:sp>
        <p:nvSpPr>
          <p:cNvPr id="5" name="文本框 4"/>
          <p:cNvSpPr txBox="1"/>
          <p:nvPr/>
        </p:nvSpPr>
        <p:spPr>
          <a:xfrm>
            <a:off x="975946" y="3349869"/>
            <a:ext cx="2127739" cy="584775"/>
          </a:xfrm>
          <a:prstGeom prst="rect">
            <a:avLst/>
          </a:prstGeom>
          <a:noFill/>
        </p:spPr>
        <p:txBody>
          <a:bodyPr wrap="square" rtlCol="0">
            <a:spAutoFit/>
          </a:bodyPr>
          <a:lstStyle/>
          <a:p>
            <a:r>
              <a:rPr lang="en-US" altLang="zh-CN" sz="3200" dirty="0" smtClean="0">
                <a:latin typeface="微软雅黑" panose="020B0503020204020204" pitchFamily="34" charset="-122"/>
                <a:ea typeface="微软雅黑" panose="020B0503020204020204" pitchFamily="34" charset="-122"/>
              </a:rPr>
              <a:t>EL1</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3321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Process</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4894385" cy="4351338"/>
          </a:xfrm>
        </p:spPr>
        <p:txBody>
          <a:bodyPr>
            <a:normAutofit/>
          </a:bodyPr>
          <a:lstStyle/>
          <a:p>
            <a:r>
              <a:rPr lang="en-US" altLang="zh-CN" sz="4000" dirty="0" smtClean="0">
                <a:latin typeface="微软雅黑" panose="020B0503020204020204" pitchFamily="34" charset="-122"/>
                <a:ea typeface="微软雅黑" panose="020B0503020204020204" pitchFamily="34" charset="-122"/>
              </a:rPr>
              <a:t>Stack</a:t>
            </a:r>
          </a:p>
          <a:p>
            <a:r>
              <a:rPr lang="en-US" altLang="zh-CN" sz="4000" dirty="0" smtClean="0">
                <a:latin typeface="微软雅黑" panose="020B0503020204020204" pitchFamily="34" charset="-122"/>
                <a:ea typeface="微软雅黑" panose="020B0503020204020204" pitchFamily="34" charset="-122"/>
              </a:rPr>
              <a:t>Heap</a:t>
            </a:r>
          </a:p>
          <a:p>
            <a:r>
              <a:rPr lang="en-US" altLang="zh-CN" sz="4000" dirty="0" smtClean="0">
                <a:latin typeface="微软雅黑" panose="020B0503020204020204" pitchFamily="34" charset="-122"/>
                <a:ea typeface="微软雅黑" panose="020B0503020204020204" pitchFamily="34" charset="-122"/>
              </a:rPr>
              <a:t>Code</a:t>
            </a:r>
          </a:p>
          <a:p>
            <a:r>
              <a:rPr lang="en-US" altLang="zh-CN" sz="4000" dirty="0" smtClean="0">
                <a:latin typeface="微软雅黑" panose="020B0503020204020204" pitchFamily="34" charset="-122"/>
                <a:ea typeface="微软雅黑" panose="020B0503020204020204" pitchFamily="34" charset="-122"/>
              </a:rPr>
              <a:t>Virtual space</a:t>
            </a:r>
          </a:p>
          <a:p>
            <a:r>
              <a:rPr lang="en-US" altLang="zh-CN" sz="4000" dirty="0" smtClean="0">
                <a:latin typeface="微软雅黑" panose="020B0503020204020204" pitchFamily="34" charset="-122"/>
                <a:ea typeface="微软雅黑" panose="020B0503020204020204" pitchFamily="34" charset="-122"/>
              </a:rPr>
              <a:t>registers</a:t>
            </a:r>
            <a:endParaRPr lang="zh-CN" altLang="en-US" sz="4000" dirty="0">
              <a:latin typeface="微软雅黑" panose="020B0503020204020204" pitchFamily="34" charset="-122"/>
              <a:ea typeface="微软雅黑" panose="020B0503020204020204" pitchFamily="34" charset="-122"/>
            </a:endParaRPr>
          </a:p>
        </p:txBody>
      </p:sp>
      <p:sp>
        <p:nvSpPr>
          <p:cNvPr id="4" name="内容占位符 2"/>
          <p:cNvSpPr txBox="1">
            <a:spLocks/>
          </p:cNvSpPr>
          <p:nvPr/>
        </p:nvSpPr>
        <p:spPr>
          <a:xfrm>
            <a:off x="5732585" y="1819398"/>
            <a:ext cx="48943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000" dirty="0" smtClean="0">
                <a:latin typeface="微软雅黑" panose="020B0503020204020204" pitchFamily="34" charset="-122"/>
                <a:ea typeface="微软雅黑" panose="020B0503020204020204" pitchFamily="34" charset="-122"/>
              </a:rPr>
              <a:t>Id</a:t>
            </a:r>
          </a:p>
          <a:p>
            <a:r>
              <a:rPr lang="en-US" altLang="zh-CN" sz="4000" dirty="0" smtClean="0">
                <a:latin typeface="微软雅黑" panose="020B0503020204020204" pitchFamily="34" charset="-122"/>
                <a:ea typeface="微软雅黑" panose="020B0503020204020204" pitchFamily="34" charset="-122"/>
              </a:rPr>
              <a:t>Schedule state</a:t>
            </a:r>
          </a:p>
        </p:txBody>
      </p:sp>
      <p:sp>
        <p:nvSpPr>
          <p:cNvPr id="7" name="内容占位符 2"/>
          <p:cNvSpPr txBox="1">
            <a:spLocks/>
          </p:cNvSpPr>
          <p:nvPr/>
        </p:nvSpPr>
        <p:spPr>
          <a:xfrm>
            <a:off x="838200" y="1825015"/>
            <a:ext cx="48943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000" dirty="0" smtClean="0">
                <a:latin typeface="微软雅黑" panose="020B0503020204020204" pitchFamily="34" charset="-122"/>
                <a:ea typeface="微软雅黑" panose="020B0503020204020204" pitchFamily="34" charset="-122"/>
              </a:rPr>
              <a:t>Stack</a:t>
            </a:r>
          </a:p>
          <a:p>
            <a:r>
              <a:rPr lang="en-US" altLang="zh-CN" sz="4000" strike="sngStrike" dirty="0" smtClean="0">
                <a:latin typeface="微软雅黑" panose="020B0503020204020204" pitchFamily="34" charset="-122"/>
                <a:ea typeface="微软雅黑" panose="020B0503020204020204" pitchFamily="34" charset="-122"/>
              </a:rPr>
              <a:t>Heap</a:t>
            </a:r>
          </a:p>
          <a:p>
            <a:r>
              <a:rPr lang="en-US" altLang="zh-CN" sz="4000" dirty="0" smtClean="0">
                <a:latin typeface="微软雅黑" panose="020B0503020204020204" pitchFamily="34" charset="-122"/>
                <a:ea typeface="微软雅黑" panose="020B0503020204020204" pitchFamily="34" charset="-122"/>
              </a:rPr>
              <a:t>Code</a:t>
            </a:r>
          </a:p>
          <a:p>
            <a:r>
              <a:rPr lang="en-US" altLang="zh-CN" sz="4000" strike="sngStrike" dirty="0" smtClean="0">
                <a:latin typeface="微软雅黑" panose="020B0503020204020204" pitchFamily="34" charset="-122"/>
                <a:ea typeface="微软雅黑" panose="020B0503020204020204" pitchFamily="34" charset="-122"/>
              </a:rPr>
              <a:t>Virtual space</a:t>
            </a:r>
          </a:p>
          <a:p>
            <a:r>
              <a:rPr lang="en-US" altLang="zh-CN" sz="4000" dirty="0" smtClean="0">
                <a:latin typeface="微软雅黑" panose="020B0503020204020204" pitchFamily="34" charset="-122"/>
                <a:ea typeface="微软雅黑" panose="020B0503020204020204" pitchFamily="34" charset="-122"/>
              </a:rPr>
              <a:t>registers</a:t>
            </a:r>
            <a:endParaRPr lang="zh-CN" altLang="en-US" sz="4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38200" y="5653454"/>
            <a:ext cx="9788770" cy="830997"/>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尚未实现的堆与虚拟内存空间，作者将会在未来的课程实验里发布，也将是这个操作系统改良的方向之一。</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49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1 </a:t>
            </a:r>
            <a:r>
              <a:rPr lang="en-US" altLang="zh-CN" dirty="0">
                <a:latin typeface="微软雅黑" panose="020B0503020204020204" pitchFamily="34" charset="-122"/>
                <a:ea typeface="微软雅黑" panose="020B0503020204020204" pitchFamily="34" charset="-122"/>
              </a:rPr>
              <a:t>Preparation and Hardware</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275" y="1426691"/>
            <a:ext cx="7321450" cy="4774084"/>
          </a:xfrm>
          <a:prstGeom prst="rect">
            <a:avLst/>
          </a:prstGeom>
        </p:spPr>
      </p:pic>
    </p:spTree>
    <p:extLst>
      <p:ext uri="{BB962C8B-B14F-4D97-AF65-F5344CB8AC3E}">
        <p14:creationId xmlns:p14="http://schemas.microsoft.com/office/powerpoint/2010/main" val="26173543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Stack and State</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r>
              <a:rPr lang="zh-CN" altLang="en-US" dirty="0" smtClean="0">
                <a:latin typeface="微软雅黑" panose="020B0503020204020204" pitchFamily="34" charset="-122"/>
                <a:ea typeface="微软雅黑" panose="020B0503020204020204" pitchFamily="34" charset="-122"/>
              </a:rPr>
              <a:t>固定分配 </a:t>
            </a:r>
            <a:r>
              <a:rPr lang="en-US" altLang="zh-CN" dirty="0" smtClean="0">
                <a:latin typeface="微软雅黑" panose="020B0503020204020204" pitchFamily="34" charset="-122"/>
                <a:ea typeface="微软雅黑" panose="020B0503020204020204" pitchFamily="34" charset="-122"/>
              </a:rPr>
              <a:t>1MiB </a:t>
            </a:r>
            <a:r>
              <a:rPr lang="zh-CN" altLang="en-US" dirty="0" smtClean="0">
                <a:latin typeface="微软雅黑" panose="020B0503020204020204" pitchFamily="34" charset="-122"/>
                <a:ea typeface="微软雅黑" panose="020B0503020204020204" pitchFamily="34" charset="-122"/>
              </a:rPr>
              <a:t>栈空间</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Ready</a:t>
            </a:r>
          </a:p>
          <a:p>
            <a:r>
              <a:rPr lang="en-US" altLang="zh-CN" dirty="0" smtClean="0">
                <a:latin typeface="微软雅黑" panose="020B0503020204020204" pitchFamily="34" charset="-122"/>
                <a:ea typeface="微软雅黑" panose="020B0503020204020204" pitchFamily="34" charset="-122"/>
              </a:rPr>
              <a:t>Waiting(</a:t>
            </a:r>
            <a:r>
              <a:rPr lang="en-US" altLang="zh-CN" dirty="0" err="1" smtClean="0">
                <a:latin typeface="微软雅黑" panose="020B0503020204020204" pitchFamily="34" charset="-122"/>
                <a:ea typeface="微软雅黑" panose="020B0503020204020204" pitchFamily="34" charset="-122"/>
              </a:rPr>
              <a:t>EventPollFn</a:t>
            </a:r>
            <a:r>
              <a:rPr lang="en-US" altLang="zh-CN" dirty="0" smtClean="0">
                <a:latin typeface="微软雅黑" panose="020B0503020204020204" pitchFamily="34" charset="-122"/>
                <a:ea typeface="微软雅黑" panose="020B0503020204020204" pitchFamily="34" charset="-122"/>
              </a:rPr>
              <a:t>)</a:t>
            </a:r>
          </a:p>
          <a:p>
            <a:r>
              <a:rPr lang="en-US" altLang="zh-CN" dirty="0" smtClean="0">
                <a:latin typeface="微软雅黑" panose="020B0503020204020204" pitchFamily="34" charset="-122"/>
                <a:ea typeface="微软雅黑" panose="020B0503020204020204" pitchFamily="34" charset="-122"/>
              </a:rPr>
              <a:t>Running,</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49227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Schedule</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4327358" cy="4351338"/>
          </a:xfrm>
        </p:spPr>
        <p:txBody>
          <a:bodyPr/>
          <a:lstStyle/>
          <a:p>
            <a:r>
              <a:rPr lang="en-US" altLang="zh-CN" dirty="0" smtClean="0">
                <a:latin typeface="微软雅黑" panose="020B0503020204020204" pitchFamily="34" charset="-122"/>
                <a:ea typeface="微软雅黑" panose="020B0503020204020204" pitchFamily="34" charset="-122"/>
              </a:rPr>
              <a:t>Round-robin</a:t>
            </a:r>
          </a:p>
          <a:p>
            <a:r>
              <a:rPr lang="en-US" altLang="zh-CN" dirty="0" smtClean="0">
                <a:latin typeface="微软雅黑" panose="020B0503020204020204" pitchFamily="34" charset="-122"/>
                <a:ea typeface="微软雅黑" panose="020B0503020204020204" pitchFamily="34" charset="-122"/>
              </a:rPr>
              <a:t>100 </a:t>
            </a:r>
            <a:r>
              <a:rPr lang="en-US" altLang="zh-CN" dirty="0" err="1" smtClean="0">
                <a:latin typeface="微软雅黑" panose="020B0503020204020204" pitchFamily="34" charset="-122"/>
                <a:ea typeface="微软雅黑" panose="020B0503020204020204" pitchFamily="34" charset="-122"/>
              </a:rPr>
              <a:t>ms</a:t>
            </a:r>
            <a:r>
              <a:rPr lang="en-US" altLang="zh-CN" dirty="0" smtClean="0">
                <a:latin typeface="微软雅黑" panose="020B0503020204020204" pitchFamily="34" charset="-122"/>
                <a:ea typeface="微软雅黑" panose="020B0503020204020204" pitchFamily="34" charset="-122"/>
              </a:rPr>
              <a:t> slices</a:t>
            </a: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进程队列</a:t>
            </a:r>
            <a:endParaRPr lang="en-US" altLang="zh-CN"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354" y="1027906"/>
            <a:ext cx="3434009" cy="5101389"/>
          </a:xfrm>
          <a:prstGeom prst="rect">
            <a:avLst/>
          </a:prstGeom>
        </p:spPr>
      </p:pic>
    </p:spTree>
    <p:extLst>
      <p:ext uri="{BB962C8B-B14F-4D97-AF65-F5344CB8AC3E}">
        <p14:creationId xmlns:p14="http://schemas.microsoft.com/office/powerpoint/2010/main" val="19720701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First process</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lnSpcReduction="10000"/>
          </a:bodyPr>
          <a:lstStyle/>
          <a:p>
            <a:r>
              <a:rPr lang="en-US" altLang="zh-CN" sz="2400" dirty="0" err="1" smtClean="0">
                <a:latin typeface="微软雅黑" panose="020B0503020204020204" pitchFamily="34" charset="-122"/>
                <a:ea typeface="微软雅黑" panose="020B0503020204020204" pitchFamily="34" charset="-122"/>
              </a:rPr>
              <a:t>GlobalScheduler</a:t>
            </a:r>
            <a:r>
              <a:rPr lang="en-US" altLang="zh-CN" sz="2400" dirty="0" smtClean="0">
                <a:latin typeface="微软雅黑" panose="020B0503020204020204" pitchFamily="34" charset="-122"/>
                <a:ea typeface="微软雅黑" panose="020B0503020204020204" pitchFamily="34" charset="-122"/>
              </a:rPr>
              <a:t>::Start()</a:t>
            </a:r>
          </a:p>
          <a:p>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创建进程：调用 </a:t>
            </a:r>
            <a:r>
              <a:rPr lang="en-US" altLang="zh-CN" sz="2400" dirty="0" smtClean="0">
                <a:latin typeface="微软雅黑" panose="020B0503020204020204" pitchFamily="34" charset="-122"/>
                <a:ea typeface="微软雅黑" panose="020B0503020204020204" pitchFamily="34" charset="-122"/>
              </a:rPr>
              <a:t>Process::new() </a:t>
            </a:r>
            <a:r>
              <a:rPr lang="zh-CN" altLang="en-US" sz="2400" dirty="0" smtClean="0">
                <a:latin typeface="微软雅黑" panose="020B0503020204020204" pitchFamily="34" charset="-122"/>
                <a:ea typeface="微软雅黑" panose="020B0503020204020204" pitchFamily="34" charset="-122"/>
              </a:rPr>
              <a:t>建立新进程，把进程的起始地址、栈指针、中断等级信息填入进程的 </a:t>
            </a:r>
            <a:r>
              <a:rPr lang="en-US" altLang="zh-CN" sz="2400" dirty="0" err="1" smtClean="0">
                <a:latin typeface="微软雅黑" panose="020B0503020204020204" pitchFamily="34" charset="-122"/>
                <a:ea typeface="微软雅黑" panose="020B0503020204020204" pitchFamily="34" charset="-122"/>
              </a:rPr>
              <a:t>trap_frame</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的对应 </a:t>
            </a:r>
            <a:r>
              <a:rPr lang="en-US" altLang="zh-CN" sz="2400" dirty="0" smtClean="0">
                <a:latin typeface="微软雅黑" panose="020B0503020204020204" pitchFamily="34" charset="-122"/>
                <a:ea typeface="微软雅黑" panose="020B0503020204020204" pitchFamily="34" charset="-122"/>
              </a:rPr>
              <a:t>ELR,SP,SPSR </a:t>
            </a:r>
            <a:r>
              <a:rPr lang="zh-CN" altLang="en-US" sz="2400" dirty="0" smtClean="0">
                <a:latin typeface="微软雅黑" panose="020B0503020204020204" pitchFamily="34" charset="-122"/>
                <a:ea typeface="微软雅黑" panose="020B0503020204020204" pitchFamily="34" charset="-122"/>
              </a:rPr>
              <a:t>域，再往队列里入队。</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换入：调用 </a:t>
            </a:r>
            <a:r>
              <a:rPr lang="en-US" altLang="zh-CN" sz="2400" dirty="0" smtClean="0">
                <a:latin typeface="微软雅黑" panose="020B0503020204020204" pitchFamily="34" charset="-122"/>
                <a:ea typeface="微软雅黑" panose="020B0503020204020204" pitchFamily="34" charset="-122"/>
              </a:rPr>
              <a:t>Controller::enable() </a:t>
            </a:r>
            <a:r>
              <a:rPr lang="zh-CN" altLang="en-US" sz="2400" dirty="0" smtClean="0">
                <a:latin typeface="微软雅黑" panose="020B0503020204020204" pitchFamily="34" charset="-122"/>
                <a:ea typeface="微软雅黑" panose="020B0503020204020204" pitchFamily="34" charset="-122"/>
              </a:rPr>
              <a:t>函数开中断，并调用 </a:t>
            </a:r>
            <a:r>
              <a:rPr lang="en-US" altLang="zh-CN" sz="2400" dirty="0" err="1" smtClean="0">
                <a:latin typeface="微软雅黑" panose="020B0503020204020204" pitchFamily="34" charset="-122"/>
                <a:ea typeface="微软雅黑" panose="020B0503020204020204" pitchFamily="34" charset="-122"/>
              </a:rPr>
              <a:t>tick_in</a:t>
            </a:r>
            <a:r>
              <a:rPr lang="en-US" altLang="zh-CN" sz="2400" dirty="0" smtClean="0">
                <a:latin typeface="微软雅黑" panose="020B0503020204020204" pitchFamily="34" charset="-122"/>
                <a:ea typeface="微软雅黑" panose="020B0503020204020204" pitchFamily="34" charset="-122"/>
              </a:rPr>
              <a:t>(TICK) </a:t>
            </a:r>
            <a:r>
              <a:rPr lang="zh-CN" altLang="en-US" sz="2400" dirty="0" smtClean="0">
                <a:latin typeface="微软雅黑" panose="020B0503020204020204" pitchFamily="34" charset="-122"/>
                <a:ea typeface="微软雅黑" panose="020B0503020204020204" pitchFamily="34" charset="-122"/>
              </a:rPr>
              <a:t>函数设置下一个时间片的中断，再通过中断服务例程的 </a:t>
            </a:r>
            <a:r>
              <a:rPr lang="en-US" altLang="zh-CN" sz="2400" dirty="0" err="1" smtClean="0">
                <a:latin typeface="微软雅黑" panose="020B0503020204020204" pitchFamily="34" charset="-122"/>
                <a:ea typeface="微软雅黑" panose="020B0503020204020204" pitchFamily="34" charset="-122"/>
              </a:rPr>
              <a:t>context_restore</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来完成换入和</a:t>
            </a:r>
            <a:r>
              <a:rPr lang="en-US" altLang="zh-CN" sz="2400" dirty="0" err="1" smtClean="0">
                <a:latin typeface="微软雅黑" panose="020B0503020204020204" pitchFamily="34" charset="-122"/>
                <a:ea typeface="微软雅黑" panose="020B0503020204020204" pitchFamily="34" charset="-122"/>
              </a:rPr>
              <a:t>eret</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执行之后，进入</a:t>
            </a:r>
            <a:r>
              <a:rPr lang="en-US" altLang="zh-CN" sz="2400" dirty="0" smtClean="0">
                <a:latin typeface="微软雅黑" panose="020B0503020204020204" pitchFamily="34" charset="-122"/>
                <a:ea typeface="微软雅黑" panose="020B0503020204020204" pitchFamily="34" charset="-122"/>
              </a:rPr>
              <a:t>EL0</a:t>
            </a:r>
            <a:r>
              <a:rPr lang="zh-CN" altLang="en-US" sz="2400" dirty="0" smtClean="0">
                <a:latin typeface="微软雅黑" panose="020B0503020204020204" pitchFamily="34" charset="-122"/>
                <a:ea typeface="微软雅黑" panose="020B0503020204020204" pitchFamily="34" charset="-122"/>
              </a:rPr>
              <a:t>，返回到 </a:t>
            </a:r>
            <a:r>
              <a:rPr lang="en-US" altLang="zh-CN" sz="2400" dirty="0" smtClean="0">
                <a:latin typeface="微软雅黑" panose="020B0503020204020204" pitchFamily="34" charset="-122"/>
                <a:ea typeface="微软雅黑" panose="020B0503020204020204" pitchFamily="34" charset="-122"/>
              </a:rPr>
              <a:t>shell </a:t>
            </a:r>
            <a:r>
              <a:rPr lang="zh-CN" altLang="en-US" sz="2400" dirty="0" smtClean="0">
                <a:latin typeface="微软雅黑" panose="020B0503020204020204" pitchFamily="34" charset="-122"/>
                <a:ea typeface="微软雅黑" panose="020B0503020204020204" pitchFamily="34" charset="-122"/>
              </a:rPr>
              <a:t>函数里。</a:t>
            </a:r>
            <a:endParaRPr lang="en-US" altLang="zh-CN" sz="2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93271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Code</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3487615" cy="4351338"/>
          </a:xfrm>
        </p:spPr>
        <p:txBody>
          <a:bodyPr>
            <a:normAutofit fontScale="40000" lnSpcReduction="20000"/>
          </a:bodyPr>
          <a:lstStyle/>
          <a:p>
            <a:r>
              <a:rPr lang="en-US" altLang="zh-CN" sz="3500" dirty="0" smtClean="0">
                <a:latin typeface="微软雅黑" panose="020B0503020204020204" pitchFamily="34" charset="-122"/>
                <a:ea typeface="微软雅黑" panose="020B0503020204020204" pitchFamily="34" charset="-122"/>
              </a:rPr>
              <a:t>Process </a:t>
            </a:r>
            <a:r>
              <a:rPr lang="en-US" altLang="zh-CN" sz="3500" dirty="0" err="1" smtClean="0">
                <a:latin typeface="微软雅黑" panose="020B0503020204020204" pitchFamily="34" charset="-122"/>
                <a:ea typeface="微软雅黑" panose="020B0503020204020204" pitchFamily="34" charset="-122"/>
              </a:rPr>
              <a:t>struct</a:t>
            </a:r>
            <a:endParaRPr lang="en-US" altLang="zh-CN" sz="3500" dirty="0" smtClean="0">
              <a:latin typeface="微软雅黑" panose="020B0503020204020204" pitchFamily="34" charset="-122"/>
              <a:ea typeface="微软雅黑" panose="020B0503020204020204" pitchFamily="34" charset="-122"/>
            </a:endParaRPr>
          </a:p>
          <a:p>
            <a:endParaRPr lang="en-US" altLang="zh-CN" sz="3500" dirty="0">
              <a:latin typeface="微软雅黑" panose="020B0503020204020204" pitchFamily="34" charset="-122"/>
              <a:ea typeface="微软雅黑" panose="020B0503020204020204" pitchFamily="34" charset="-122"/>
            </a:endParaRPr>
          </a:p>
          <a:p>
            <a:endParaRPr lang="en-US" altLang="zh-CN" sz="3500" dirty="0" smtClean="0">
              <a:latin typeface="微软雅黑" panose="020B0503020204020204" pitchFamily="34" charset="-122"/>
              <a:ea typeface="微软雅黑" panose="020B0503020204020204" pitchFamily="34" charset="-122"/>
            </a:endParaRPr>
          </a:p>
          <a:p>
            <a:endParaRPr lang="en-US" altLang="zh-CN" sz="3500" dirty="0">
              <a:latin typeface="微软雅黑" panose="020B0503020204020204" pitchFamily="34" charset="-122"/>
              <a:ea typeface="微软雅黑" panose="020B0503020204020204" pitchFamily="34" charset="-122"/>
            </a:endParaRPr>
          </a:p>
          <a:p>
            <a:endParaRPr lang="en-US" altLang="zh-CN" sz="3500" dirty="0" smtClean="0">
              <a:latin typeface="微软雅黑" panose="020B0503020204020204" pitchFamily="34" charset="-122"/>
              <a:ea typeface="微软雅黑" panose="020B0503020204020204" pitchFamily="34" charset="-122"/>
            </a:endParaRPr>
          </a:p>
          <a:p>
            <a:r>
              <a:rPr lang="en-US" altLang="zh-CN" sz="3500" dirty="0" smtClean="0">
                <a:latin typeface="微软雅黑" panose="020B0503020204020204" pitchFamily="34" charset="-122"/>
                <a:ea typeface="微软雅黑" panose="020B0503020204020204" pitchFamily="34" charset="-122"/>
              </a:rPr>
              <a:t>new() -&gt; Option&lt;Process&gt;</a:t>
            </a:r>
          </a:p>
          <a:p>
            <a:pPr marL="0" indent="0">
              <a:buNone/>
            </a:pPr>
            <a:r>
              <a:rPr lang="en-US" altLang="zh-CN" sz="3500" dirty="0" smtClean="0">
                <a:latin typeface="微软雅黑" panose="020B0503020204020204" pitchFamily="34" charset="-122"/>
                <a:ea typeface="微软雅黑" panose="020B0503020204020204" pitchFamily="34" charset="-122"/>
              </a:rPr>
              <a:t> </a:t>
            </a:r>
            <a:r>
              <a:rPr lang="zh-CN" altLang="en-US" sz="3500" dirty="0" smtClean="0">
                <a:latin typeface="微软雅黑" panose="020B0503020204020204" pitchFamily="34" charset="-122"/>
                <a:ea typeface="微软雅黑" panose="020B0503020204020204" pitchFamily="34" charset="-122"/>
              </a:rPr>
              <a:t>尝试创建一个进程，并尝试为其分配栈空</a:t>
            </a:r>
            <a:endParaRPr lang="en-US" altLang="zh-CN" sz="3500" dirty="0" smtClean="0">
              <a:latin typeface="微软雅黑" panose="020B0503020204020204" pitchFamily="34" charset="-122"/>
              <a:ea typeface="微软雅黑" panose="020B0503020204020204" pitchFamily="34" charset="-122"/>
            </a:endParaRPr>
          </a:p>
          <a:p>
            <a:pPr marL="0" indent="0">
              <a:buNone/>
            </a:pPr>
            <a:r>
              <a:rPr lang="zh-CN" altLang="en-US" sz="3500" dirty="0" smtClean="0">
                <a:latin typeface="微软雅黑" panose="020B0503020204020204" pitchFamily="34" charset="-122"/>
                <a:ea typeface="微软雅黑" panose="020B0503020204020204" pitchFamily="34" charset="-122"/>
              </a:rPr>
              <a:t>间，设置其状态。</a:t>
            </a:r>
          </a:p>
          <a:p>
            <a:endParaRPr lang="zh-CN" altLang="en-US" sz="3500" dirty="0" smtClean="0">
              <a:latin typeface="微软雅黑" panose="020B0503020204020204" pitchFamily="34" charset="-122"/>
              <a:ea typeface="微软雅黑" panose="020B0503020204020204" pitchFamily="34" charset="-122"/>
            </a:endParaRPr>
          </a:p>
          <a:p>
            <a:r>
              <a:rPr lang="en-US" altLang="zh-CN" sz="3500" dirty="0" smtClean="0">
                <a:latin typeface="微软雅黑" panose="020B0503020204020204" pitchFamily="34" charset="-122"/>
                <a:ea typeface="微软雅黑" panose="020B0503020204020204" pitchFamily="34" charset="-122"/>
              </a:rPr>
              <a:t>- </a:t>
            </a:r>
            <a:r>
              <a:rPr lang="en-US" altLang="zh-CN" sz="3500" dirty="0" err="1" smtClean="0">
                <a:latin typeface="微软雅黑" panose="020B0503020204020204" pitchFamily="34" charset="-122"/>
                <a:ea typeface="微软雅黑" panose="020B0503020204020204" pitchFamily="34" charset="-122"/>
              </a:rPr>
              <a:t>get_id</a:t>
            </a:r>
            <a:r>
              <a:rPr lang="en-US" altLang="zh-CN" sz="3500" dirty="0" smtClean="0">
                <a:latin typeface="微软雅黑" panose="020B0503020204020204" pitchFamily="34" charset="-122"/>
                <a:ea typeface="微软雅黑" panose="020B0503020204020204" pitchFamily="34" charset="-122"/>
              </a:rPr>
              <a:t>(&amp;self) -&gt; u64</a:t>
            </a:r>
          </a:p>
          <a:p>
            <a:pPr marL="0" indent="0">
              <a:buNone/>
            </a:pPr>
            <a:r>
              <a:rPr lang="zh-CN" altLang="en-US" sz="3500" dirty="0" smtClean="0">
                <a:latin typeface="微软雅黑" panose="020B0503020204020204" pitchFamily="34" charset="-122"/>
                <a:ea typeface="微软雅黑" panose="020B0503020204020204" pitchFamily="34" charset="-122"/>
              </a:rPr>
              <a:t>读取其 </a:t>
            </a:r>
            <a:r>
              <a:rPr lang="en-US" altLang="zh-CN" sz="3500" dirty="0" err="1" smtClean="0">
                <a:latin typeface="微软雅黑" panose="020B0503020204020204" pitchFamily="34" charset="-122"/>
                <a:ea typeface="微软雅黑" panose="020B0503020204020204" pitchFamily="34" charset="-122"/>
              </a:rPr>
              <a:t>trap_frame</a:t>
            </a:r>
            <a:r>
              <a:rPr lang="en-US" altLang="zh-CN" sz="3500" dirty="0" smtClean="0">
                <a:latin typeface="微软雅黑" panose="020B0503020204020204" pitchFamily="34" charset="-122"/>
                <a:ea typeface="微软雅黑" panose="020B0503020204020204" pitchFamily="34" charset="-122"/>
              </a:rPr>
              <a:t> </a:t>
            </a:r>
            <a:r>
              <a:rPr lang="zh-CN" altLang="en-US" sz="3500" dirty="0" smtClean="0">
                <a:latin typeface="微软雅黑" panose="020B0503020204020204" pitchFamily="34" charset="-122"/>
                <a:ea typeface="微软雅黑" panose="020B0503020204020204" pitchFamily="34" charset="-122"/>
              </a:rPr>
              <a:t>域的 </a:t>
            </a:r>
            <a:r>
              <a:rPr lang="en-US" altLang="zh-CN" sz="3500" dirty="0" smtClean="0">
                <a:latin typeface="微软雅黑" panose="020B0503020204020204" pitchFamily="34" charset="-122"/>
                <a:ea typeface="微软雅黑" panose="020B0503020204020204" pitchFamily="34" charset="-122"/>
              </a:rPr>
              <a:t>TPIDR </a:t>
            </a:r>
            <a:r>
              <a:rPr lang="zh-CN" altLang="en-US" sz="3500" dirty="0" smtClean="0">
                <a:latin typeface="微软雅黑" panose="020B0503020204020204" pitchFamily="34" charset="-122"/>
                <a:ea typeface="微软雅黑" panose="020B0503020204020204" pitchFamily="34" charset="-122"/>
              </a:rPr>
              <a:t>域，获得其</a:t>
            </a:r>
            <a:endParaRPr lang="en-US" altLang="zh-CN" sz="3500" dirty="0" smtClean="0">
              <a:latin typeface="微软雅黑" panose="020B0503020204020204" pitchFamily="34" charset="-122"/>
              <a:ea typeface="微软雅黑" panose="020B0503020204020204" pitchFamily="34" charset="-122"/>
            </a:endParaRPr>
          </a:p>
          <a:p>
            <a:pPr marL="0" indent="0">
              <a:buNone/>
            </a:pPr>
            <a:r>
              <a:rPr lang="zh-CN" altLang="en-US" sz="3500" dirty="0" smtClean="0">
                <a:latin typeface="微软雅黑" panose="020B0503020204020204" pitchFamily="34" charset="-122"/>
                <a:ea typeface="微软雅黑" panose="020B0503020204020204" pitchFamily="34" charset="-122"/>
              </a:rPr>
              <a:t>进程 </a:t>
            </a:r>
            <a:r>
              <a:rPr lang="en-US" altLang="zh-CN" sz="3500" dirty="0" smtClean="0">
                <a:latin typeface="微软雅黑" panose="020B0503020204020204" pitchFamily="34" charset="-122"/>
                <a:ea typeface="微软雅黑" panose="020B0503020204020204" pitchFamily="34" charset="-122"/>
              </a:rPr>
              <a:t>Id</a:t>
            </a:r>
            <a:r>
              <a:rPr lang="zh-CN" altLang="en-US" sz="3500" dirty="0" smtClean="0">
                <a:latin typeface="微软雅黑" panose="020B0503020204020204" pitchFamily="34" charset="-122"/>
                <a:ea typeface="微软雅黑" panose="020B0503020204020204" pitchFamily="34" charset="-122"/>
              </a:rPr>
              <a:t>。</a:t>
            </a:r>
          </a:p>
          <a:p>
            <a:endParaRPr lang="zh-CN" altLang="en-US" sz="3500" dirty="0" smtClean="0">
              <a:latin typeface="微软雅黑" panose="020B0503020204020204" pitchFamily="34" charset="-122"/>
              <a:ea typeface="微软雅黑" panose="020B0503020204020204" pitchFamily="34" charset="-122"/>
            </a:endParaRPr>
          </a:p>
          <a:p>
            <a:r>
              <a:rPr lang="en-US" altLang="zh-CN" sz="3500" dirty="0" smtClean="0">
                <a:latin typeface="微软雅黑" panose="020B0503020204020204" pitchFamily="34" charset="-122"/>
                <a:ea typeface="微软雅黑" panose="020B0503020204020204" pitchFamily="34" charset="-122"/>
              </a:rPr>
              <a:t>- </a:t>
            </a:r>
            <a:r>
              <a:rPr lang="en-US" altLang="zh-CN" sz="3500" dirty="0" err="1" smtClean="0">
                <a:latin typeface="微软雅黑" panose="020B0503020204020204" pitchFamily="34" charset="-122"/>
                <a:ea typeface="微软雅黑" panose="020B0503020204020204" pitchFamily="34" charset="-122"/>
              </a:rPr>
              <a:t>is_ready</a:t>
            </a:r>
            <a:r>
              <a:rPr lang="en-US" altLang="zh-CN" sz="3500" dirty="0" smtClean="0">
                <a:latin typeface="微软雅黑" panose="020B0503020204020204" pitchFamily="34" charset="-122"/>
                <a:ea typeface="微软雅黑" panose="020B0503020204020204" pitchFamily="34" charset="-122"/>
              </a:rPr>
              <a:t>(&amp;</a:t>
            </a:r>
            <a:r>
              <a:rPr lang="en-US" altLang="zh-CN" sz="3500" dirty="0" err="1" smtClean="0">
                <a:latin typeface="微软雅黑" panose="020B0503020204020204" pitchFamily="34" charset="-122"/>
                <a:ea typeface="微软雅黑" panose="020B0503020204020204" pitchFamily="34" charset="-122"/>
              </a:rPr>
              <a:t>mut</a:t>
            </a:r>
            <a:r>
              <a:rPr lang="en-US" altLang="zh-CN" sz="3500" dirty="0" smtClean="0">
                <a:latin typeface="微软雅黑" panose="020B0503020204020204" pitchFamily="34" charset="-122"/>
                <a:ea typeface="微软雅黑" panose="020B0503020204020204" pitchFamily="34" charset="-122"/>
              </a:rPr>
              <a:t> self) -&gt; bool</a:t>
            </a:r>
          </a:p>
          <a:p>
            <a:pPr marL="0" indent="0">
              <a:buNone/>
            </a:pPr>
            <a:r>
              <a:rPr lang="zh-CN" altLang="en-US" sz="3500" dirty="0" smtClean="0">
                <a:latin typeface="微软雅黑" panose="020B0503020204020204" pitchFamily="34" charset="-122"/>
                <a:ea typeface="微软雅黑" panose="020B0503020204020204" pitchFamily="34" charset="-122"/>
              </a:rPr>
              <a:t>判断这个进程可不可以被 </a:t>
            </a:r>
            <a:r>
              <a:rPr lang="en-US" altLang="zh-CN" sz="3500" dirty="0" smtClean="0">
                <a:latin typeface="微软雅黑" panose="020B0503020204020204" pitchFamily="34" charset="-122"/>
                <a:ea typeface="微软雅黑" panose="020B0503020204020204" pitchFamily="34" charset="-122"/>
              </a:rPr>
              <a:t>Scheduler </a:t>
            </a:r>
            <a:r>
              <a:rPr lang="zh-CN" altLang="en-US" sz="3500" dirty="0" smtClean="0">
                <a:latin typeface="微软雅黑" panose="020B0503020204020204" pitchFamily="34" charset="-122"/>
                <a:ea typeface="微软雅黑" panose="020B0503020204020204" pitchFamily="34" charset="-122"/>
              </a:rPr>
              <a:t>换入</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83598"/>
            <a:ext cx="3696020" cy="1364098"/>
          </a:xfrm>
          <a:prstGeom prst="rect">
            <a:avLst/>
          </a:prstGeom>
        </p:spPr>
      </p:pic>
      <p:sp>
        <p:nvSpPr>
          <p:cNvPr id="9" name="文本框 8"/>
          <p:cNvSpPr txBox="1"/>
          <p:nvPr/>
        </p:nvSpPr>
        <p:spPr>
          <a:xfrm>
            <a:off x="5460023" y="2565592"/>
            <a:ext cx="4668715" cy="400110"/>
          </a:xfrm>
          <a:prstGeom prst="rect">
            <a:avLst/>
          </a:prstGeom>
          <a:noFill/>
        </p:spPr>
        <p:txBody>
          <a:bodyPr wrap="square" rtlCol="0">
            <a:spAutoFit/>
          </a:bodyPr>
          <a:lstStyle/>
          <a:p>
            <a:r>
              <a:rPr lang="en-US" altLang="zh-CN" sz="2000" dirty="0" err="1" smtClean="0">
                <a:latin typeface="微软雅黑" panose="020B0503020204020204" pitchFamily="34" charset="-122"/>
                <a:ea typeface="微软雅黑" panose="020B0503020204020204" pitchFamily="34" charset="-122"/>
              </a:rPr>
              <a:t>GlobalScheduler</a:t>
            </a:r>
            <a:endParaRPr lang="zh-CN" altLang="en-US" sz="2000" dirty="0">
              <a:latin typeface="微软雅黑" panose="020B0503020204020204" pitchFamily="34" charset="-122"/>
              <a:ea typeface="微软雅黑" panose="020B0503020204020204" pitchFamily="34" charset="-122"/>
            </a:endParaRPr>
          </a:p>
        </p:txBody>
      </p:sp>
      <p:sp>
        <p:nvSpPr>
          <p:cNvPr id="10" name="矩形 9"/>
          <p:cNvSpPr/>
          <p:nvPr/>
        </p:nvSpPr>
        <p:spPr>
          <a:xfrm>
            <a:off x="7508631" y="2565592"/>
            <a:ext cx="2382715" cy="40011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Scheduler</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5460023" y="3341077"/>
            <a:ext cx="4668715" cy="25849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 name="组合 13"/>
          <p:cNvGrpSpPr/>
          <p:nvPr/>
        </p:nvGrpSpPr>
        <p:grpSpPr>
          <a:xfrm>
            <a:off x="5460021" y="4601649"/>
            <a:ext cx="4668715" cy="400110"/>
            <a:chOff x="5460023" y="3755485"/>
            <a:chExt cx="4668715" cy="400110"/>
          </a:xfrm>
        </p:grpSpPr>
        <p:sp>
          <p:nvSpPr>
            <p:cNvPr id="12" name="文本框 11"/>
            <p:cNvSpPr txBox="1"/>
            <p:nvPr/>
          </p:nvSpPr>
          <p:spPr>
            <a:xfrm>
              <a:off x="5460023" y="3755485"/>
              <a:ext cx="4668715"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        switch</a:t>
              </a:r>
              <a:endParaRPr lang="zh-CN" altLang="en-US" sz="2000" dirty="0">
                <a:latin typeface="微软雅黑" panose="020B0503020204020204" pitchFamily="34" charset="-122"/>
                <a:ea typeface="微软雅黑" panose="020B0503020204020204" pitchFamily="34" charset="-122"/>
              </a:endParaRPr>
            </a:p>
          </p:txBody>
        </p:sp>
        <p:sp>
          <p:nvSpPr>
            <p:cNvPr id="13" name="矩形 12"/>
            <p:cNvSpPr/>
            <p:nvPr/>
          </p:nvSpPr>
          <p:spPr>
            <a:xfrm>
              <a:off x="7508631" y="3755485"/>
              <a:ext cx="2382715" cy="40011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switch</a:t>
              </a:r>
              <a:endParaRPr lang="zh-CN" altLang="en-US"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5460021" y="3971363"/>
            <a:ext cx="4668715" cy="400110"/>
            <a:chOff x="5460023" y="3755485"/>
            <a:chExt cx="4668715" cy="400110"/>
          </a:xfrm>
        </p:grpSpPr>
        <p:sp>
          <p:nvSpPr>
            <p:cNvPr id="16" name="文本框 15"/>
            <p:cNvSpPr txBox="1"/>
            <p:nvPr/>
          </p:nvSpPr>
          <p:spPr>
            <a:xfrm>
              <a:off x="5460023" y="3755485"/>
              <a:ext cx="4668715"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        add</a:t>
              </a:r>
              <a:endParaRPr lang="zh-CN" altLang="en-US" sz="2000" dirty="0">
                <a:latin typeface="微软雅黑" panose="020B0503020204020204" pitchFamily="34" charset="-122"/>
                <a:ea typeface="微软雅黑" panose="020B0503020204020204" pitchFamily="34" charset="-122"/>
              </a:endParaRPr>
            </a:p>
          </p:txBody>
        </p:sp>
        <p:sp>
          <p:nvSpPr>
            <p:cNvPr id="17" name="矩形 16"/>
            <p:cNvSpPr/>
            <p:nvPr/>
          </p:nvSpPr>
          <p:spPr>
            <a:xfrm>
              <a:off x="7508631" y="3755485"/>
              <a:ext cx="2382715" cy="40011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add</a:t>
              </a:r>
              <a:endParaRPr lang="zh-CN" altLang="en-US" dirty="0">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5460022" y="5236404"/>
            <a:ext cx="4668715" cy="400110"/>
            <a:chOff x="5460023" y="3755485"/>
            <a:chExt cx="4668715" cy="400110"/>
          </a:xfrm>
        </p:grpSpPr>
        <p:sp>
          <p:nvSpPr>
            <p:cNvPr id="19" name="文本框 18"/>
            <p:cNvSpPr txBox="1"/>
            <p:nvPr/>
          </p:nvSpPr>
          <p:spPr>
            <a:xfrm>
              <a:off x="5460023" y="3755485"/>
              <a:ext cx="4668715"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        remove</a:t>
              </a:r>
              <a:endParaRPr lang="zh-CN" altLang="en-US" sz="2000" dirty="0">
                <a:latin typeface="微软雅黑" panose="020B0503020204020204" pitchFamily="34" charset="-122"/>
                <a:ea typeface="微软雅黑" panose="020B0503020204020204" pitchFamily="34" charset="-122"/>
              </a:endParaRPr>
            </a:p>
          </p:txBody>
        </p:sp>
        <p:sp>
          <p:nvSpPr>
            <p:cNvPr id="20" name="矩形 19"/>
            <p:cNvSpPr/>
            <p:nvPr/>
          </p:nvSpPr>
          <p:spPr>
            <a:xfrm>
              <a:off x="7508630" y="3755485"/>
              <a:ext cx="2382715" cy="40011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remove</a:t>
              </a:r>
              <a:endParaRPr lang="zh-CN" altLang="en-US" dirty="0">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5990493" y="3550833"/>
            <a:ext cx="1318846"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Start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41055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微软雅黑" panose="020B0503020204020204" pitchFamily="34" charset="-122"/>
                <a:ea typeface="微软雅黑" panose="020B0503020204020204" pitchFamily="34" charset="-122"/>
                <a:sym typeface="+mn-ea"/>
              </a:rPr>
              <a:t>Part 4 </a:t>
            </a:r>
            <a:r>
              <a:rPr lang="en-US" altLang="zh-CN" dirty="0">
                <a:latin typeface="微软雅黑" panose="020B0503020204020204" pitchFamily="34" charset="-122"/>
                <a:ea typeface="微软雅黑" panose="020B0503020204020204" pitchFamily="34" charset="-122"/>
                <a:sym typeface="+mn-ea"/>
              </a:rPr>
              <a:t>Shell</a:t>
            </a:r>
            <a:endParaRPr lang="zh-CN" altLang="en-US">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pPr fontAlgn="auto">
              <a:lnSpc>
                <a:spcPct val="150000"/>
              </a:lnSpc>
            </a:pPr>
            <a:r>
              <a:rPr lang="en-US" altLang="zh-CN">
                <a:latin typeface="微软雅黑" panose="020B0503020204020204" pitchFamily="34" charset="-122"/>
                <a:ea typeface="微软雅黑" panose="020B0503020204020204" pitchFamily="34" charset="-122"/>
              </a:rPr>
              <a:t>readcmd - </a:t>
            </a:r>
            <a:r>
              <a:rPr lang="zh-CN" altLang="en-US">
                <a:latin typeface="微软雅黑" panose="020B0503020204020204" pitchFamily="34" charset="-122"/>
                <a:ea typeface="微软雅黑" panose="020B0503020204020204" pitchFamily="34" charset="-122"/>
              </a:rPr>
              <a:t>读取一行命令，返回一个 </a:t>
            </a:r>
            <a:r>
              <a:rPr lang="en-US" altLang="zh-CN">
                <a:latin typeface="微软雅黑" panose="020B0503020204020204" pitchFamily="34" charset="-122"/>
                <a:ea typeface="微软雅黑" panose="020B0503020204020204" pitchFamily="34" charset="-122"/>
              </a:rPr>
              <a:t>String</a:t>
            </a:r>
            <a:endParaRPr lang="zh-CN" altLang="en-US">
              <a:latin typeface="微软雅黑" panose="020B0503020204020204" pitchFamily="34" charset="-122"/>
              <a:ea typeface="微软雅黑" panose="020B0503020204020204" pitchFamily="34" charset="-122"/>
            </a:endParaRPr>
          </a:p>
          <a:p>
            <a:pPr lvl="1" fontAlgn="auto">
              <a:lnSpc>
                <a:spcPct val="150000"/>
              </a:lnSpc>
            </a:pPr>
            <a:r>
              <a:rPr lang="zh-CN" altLang="en-US">
                <a:latin typeface="微软雅黑" panose="020B0503020204020204" pitchFamily="34" charset="-122"/>
                <a:ea typeface="微软雅黑" panose="020B0503020204020204" pitchFamily="34" charset="-122"/>
              </a:rPr>
              <a:t>行编辑</a:t>
            </a:r>
          </a:p>
          <a:p>
            <a:pPr lvl="2" fontAlgn="auto">
              <a:lnSpc>
                <a:spcPct val="150000"/>
              </a:lnSpc>
            </a:pPr>
            <a:r>
              <a:rPr lang="zh-CN" altLang="en-US" sz="2000">
                <a:latin typeface="微软雅黑" panose="020B0503020204020204" pitchFamily="34" charset="-122"/>
                <a:ea typeface="微软雅黑" panose="020B0503020204020204" pitchFamily="34" charset="-122"/>
              </a:rPr>
              <a:t>移动光标（左、右、行首、行尾</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a:t>
            </a:r>
          </a:p>
          <a:p>
            <a:pPr lvl="2" fontAlgn="auto">
              <a:lnSpc>
                <a:spcPct val="150000"/>
              </a:lnSpc>
            </a:pPr>
            <a:r>
              <a:rPr lang="zh-CN" altLang="en-US" sz="2000">
                <a:latin typeface="微软雅黑" panose="020B0503020204020204" pitchFamily="34" charset="-122"/>
                <a:ea typeface="微软雅黑" panose="020B0503020204020204" pitchFamily="34" charset="-122"/>
              </a:rPr>
              <a:t>插入与删除</a:t>
            </a:r>
            <a:endParaRPr lang="zh-CN" altLang="en-US">
              <a:latin typeface="微软雅黑" panose="020B0503020204020204" pitchFamily="34" charset="-122"/>
              <a:ea typeface="微软雅黑" panose="020B0503020204020204" pitchFamily="34" charset="-122"/>
            </a:endParaRPr>
          </a:p>
          <a:p>
            <a:pPr lvl="1" fontAlgn="auto">
              <a:lnSpc>
                <a:spcPct val="150000"/>
              </a:lnSpc>
            </a:pPr>
            <a:r>
              <a:rPr lang="zh-CN" altLang="en-US">
                <a:latin typeface="微软雅黑" panose="020B0503020204020204" pitchFamily="34" charset="-122"/>
                <a:ea typeface="微软雅黑" panose="020B0503020204020204" pitchFamily="34" charset="-122"/>
              </a:rPr>
              <a:t>命令历史记录</a:t>
            </a:r>
          </a:p>
          <a:p>
            <a:pPr lvl="2" fontAlgn="auto">
              <a:lnSpc>
                <a:spcPct val="150000"/>
              </a:lnSpc>
            </a:pP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或 </a:t>
            </a:r>
            <a:r>
              <a:rPr lang="en-US" altLang="zh-CN">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0324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4 </a:t>
            </a:r>
            <a:r>
              <a:rPr lang="en-US" altLang="zh-CN" dirty="0">
                <a:latin typeface="微软雅黑" panose="020B0503020204020204" pitchFamily="34" charset="-122"/>
                <a:ea typeface="微软雅黑" panose="020B0503020204020204" pitchFamily="34" charset="-122"/>
              </a:rPr>
              <a:t>Shell</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pPr fontAlgn="auto">
              <a:lnSpc>
                <a:spcPct val="150000"/>
              </a:lnSpc>
            </a:pPr>
            <a:r>
              <a:rPr lang="en-US" altLang="zh-CN">
                <a:latin typeface="微软雅黑" panose="020B0503020204020204" pitchFamily="34" charset="-122"/>
                <a:ea typeface="微软雅黑" panose="020B0503020204020204" pitchFamily="34" charset="-122"/>
              </a:rPr>
              <a:t>cat</a:t>
            </a:r>
          </a:p>
          <a:p>
            <a:pPr fontAlgn="auto">
              <a:lnSpc>
                <a:spcPct val="150000"/>
              </a:lnSpc>
            </a:pPr>
            <a:r>
              <a:rPr lang="en-US" altLang="zh-CN">
                <a:latin typeface="微软雅黑" panose="020B0503020204020204" pitchFamily="34" charset="-122"/>
                <a:ea typeface="微软雅黑" panose="020B0503020204020204" pitchFamily="34" charset="-122"/>
              </a:rPr>
              <a:t>ls</a:t>
            </a:r>
          </a:p>
          <a:p>
            <a:pPr fontAlgn="auto">
              <a:lnSpc>
                <a:spcPct val="150000"/>
              </a:lnSpc>
            </a:pPr>
            <a:r>
              <a:rPr lang="en-US" altLang="zh-CN">
                <a:latin typeface="微软雅黑" panose="020B0503020204020204" pitchFamily="34" charset="-122"/>
                <a:ea typeface="微软雅黑" panose="020B0503020204020204" pitchFamily="34" charset="-122"/>
              </a:rPr>
              <a:t>cd</a:t>
            </a:r>
          </a:p>
          <a:p>
            <a:pPr fontAlgn="auto">
              <a:lnSpc>
                <a:spcPct val="150000"/>
              </a:lnSpc>
            </a:pPr>
            <a:r>
              <a:rPr lang="en-US" altLang="zh-CN">
                <a:latin typeface="微软雅黑" panose="020B0503020204020204" pitchFamily="34" charset="-122"/>
                <a:ea typeface="微软雅黑" panose="020B0503020204020204" pitchFamily="34" charset="-122"/>
              </a:rPr>
              <a:t>pwd</a:t>
            </a:r>
          </a:p>
          <a:p>
            <a:pPr fontAlgn="auto">
              <a:lnSpc>
                <a:spcPct val="150000"/>
              </a:lnSpc>
            </a:pPr>
            <a:r>
              <a:rPr lang="en-US" altLang="zh-CN">
                <a:latin typeface="微软雅黑" panose="020B0503020204020204" pitchFamily="34" charset="-122"/>
                <a:ea typeface="微软雅黑" panose="020B0503020204020204" pitchFamily="34" charset="-122"/>
              </a:rPr>
              <a:t>sleep</a:t>
            </a:r>
          </a:p>
        </p:txBody>
      </p:sp>
    </p:spTree>
    <p:extLst>
      <p:ext uri="{BB962C8B-B14F-4D97-AF65-F5344CB8AC3E}">
        <p14:creationId xmlns:p14="http://schemas.microsoft.com/office/powerpoint/2010/main" val="31354995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4 </a:t>
            </a:r>
            <a:r>
              <a:rPr lang="en-US" altLang="zh-CN" dirty="0">
                <a:latin typeface="微软雅黑" panose="020B0503020204020204" pitchFamily="34" charset="-122"/>
                <a:ea typeface="微软雅黑" panose="020B0503020204020204" pitchFamily="34" charset="-122"/>
              </a:rPr>
              <a:t>Shell</a:t>
            </a:r>
            <a:endParaRPr lang="zh-CN" altLang="en-US" dirty="0">
              <a:latin typeface="微软雅黑" panose="020B0503020204020204" pitchFamily="34" charset="-122"/>
              <a:ea typeface="微软雅黑" panose="020B0503020204020204" pitchFamily="34" charset="-122"/>
            </a:endParaRPr>
          </a:p>
        </p:txBody>
      </p:sp>
      <p:pic>
        <p:nvPicPr>
          <p:cNvPr id="4" name="内容占位符 3" descr="shell"/>
          <p:cNvPicPr>
            <a:picLocks noGrp="1" noChangeAspect="1"/>
          </p:cNvPicPr>
          <p:nvPr>
            <p:ph idx="1"/>
          </p:nvPr>
        </p:nvPicPr>
        <p:blipFill>
          <a:blip r:embed="rId2"/>
          <a:stretch>
            <a:fillRect/>
          </a:stretch>
        </p:blipFill>
        <p:spPr>
          <a:xfrm>
            <a:off x="1647825" y="1424940"/>
            <a:ext cx="8896350" cy="5365750"/>
          </a:xfrm>
          <a:prstGeom prst="rect">
            <a:avLst/>
          </a:prstGeom>
        </p:spPr>
      </p:pic>
    </p:spTree>
    <p:extLst>
      <p:ext uri="{BB962C8B-B14F-4D97-AF65-F5344CB8AC3E}">
        <p14:creationId xmlns:p14="http://schemas.microsoft.com/office/powerpoint/2010/main" val="850232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5 </a:t>
            </a:r>
            <a:r>
              <a:rPr lang="zh-CN" altLang="en-US" dirty="0" smtClean="0">
                <a:latin typeface="微软雅黑" panose="020B0503020204020204" pitchFamily="34" charset="-122"/>
                <a:ea typeface="微软雅黑" panose="020B0503020204020204" pitchFamily="34" charset="-122"/>
              </a:rPr>
              <a:t>工作原理</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73897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082" y="-899160"/>
            <a:ext cx="14386560" cy="8092440"/>
          </a:xfrm>
          <a:prstGeom prst="rect">
            <a:avLst/>
          </a:prstGeom>
        </p:spPr>
      </p:pic>
    </p:spTree>
    <p:extLst>
      <p:ext uri="{BB962C8B-B14F-4D97-AF65-F5344CB8AC3E}">
        <p14:creationId xmlns:p14="http://schemas.microsoft.com/office/powerpoint/2010/main" val="29675432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Part 6 </a:t>
            </a:r>
            <a:r>
              <a:rPr lang="zh-CN" altLang="en-US" dirty="0" smtClean="0">
                <a:latin typeface="微软雅黑" panose="020B0503020204020204" pitchFamily="34" charset="-122"/>
                <a:ea typeface="微软雅黑" panose="020B0503020204020204" pitchFamily="34" charset="-122"/>
              </a:rPr>
              <a:t>总结</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515600" cy="4351338"/>
          </a:xfrm>
        </p:spPr>
        <p:txBody>
          <a:bodyPr/>
          <a:lstStyle/>
          <a:p>
            <a:pPr>
              <a:lnSpc>
                <a:spcPct val="150000"/>
              </a:lnSpc>
            </a:pPr>
            <a:r>
              <a:rPr lang="zh-CN" altLang="en-US" dirty="0">
                <a:latin typeface="微软雅黑" panose="020B0503020204020204" pitchFamily="34" charset="-122"/>
                <a:ea typeface="微软雅黑" panose="020B0503020204020204" pitchFamily="34" charset="-122"/>
              </a:rPr>
              <a:t>优点和</a:t>
            </a:r>
            <a:r>
              <a:rPr lang="zh-CN" altLang="en-US" dirty="0" smtClean="0">
                <a:latin typeface="微软雅黑" panose="020B0503020204020204" pitchFamily="34" charset="-122"/>
                <a:ea typeface="微软雅黑" panose="020B0503020204020204" pitchFamily="34" charset="-122"/>
              </a:rPr>
              <a:t>收获</a:t>
            </a:r>
            <a:endParaRPr lang="en-US" altLang="zh-CN" dirty="0" smtClean="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smtClean="0">
                <a:latin typeface="微软雅黑" panose="020B0503020204020204" pitchFamily="34" charset="-122"/>
                <a:ea typeface="微软雅黑" panose="020B0503020204020204" pitchFamily="34" charset="-122"/>
              </a:rPr>
              <a:t>	1. </a:t>
            </a:r>
            <a:r>
              <a:rPr lang="zh-CN" altLang="en-US" sz="2000" dirty="0" smtClean="0">
                <a:latin typeface="微软雅黑" panose="020B0503020204020204" pitchFamily="34" charset="-122"/>
                <a:ea typeface="微软雅黑" panose="020B0503020204020204" pitchFamily="34" charset="-122"/>
              </a:rPr>
              <a:t>贴近 </a:t>
            </a:r>
            <a:r>
              <a:rPr lang="en-US" altLang="zh-CN" sz="2000" dirty="0">
                <a:latin typeface="微软雅黑" panose="020B0503020204020204" pitchFamily="34" charset="-122"/>
                <a:ea typeface="微软雅黑" panose="020B0503020204020204" pitchFamily="34" charset="-122"/>
              </a:rPr>
              <a:t>OS </a:t>
            </a:r>
            <a:r>
              <a:rPr lang="zh-CN" altLang="en-US" sz="2000" dirty="0">
                <a:latin typeface="微软雅黑" panose="020B0503020204020204" pitchFamily="34" charset="-122"/>
                <a:ea typeface="微软雅黑" panose="020B0503020204020204" pitchFamily="34" charset="-122"/>
              </a:rPr>
              <a:t>课程</a:t>
            </a:r>
            <a:r>
              <a:rPr lang="zh-CN" altLang="en-US" sz="2000" dirty="0" smtClean="0">
                <a:latin typeface="微软雅黑" panose="020B0503020204020204" pitchFamily="34" charset="-122"/>
                <a:ea typeface="微软雅黑" panose="020B0503020204020204" pitchFamily="34" charset="-122"/>
              </a:rPr>
              <a:t>本身</a:t>
            </a:r>
            <a:endParaRPr lang="en-US" altLang="zh-CN" sz="2000" dirty="0" smtClean="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2. </a:t>
            </a:r>
            <a:r>
              <a:rPr lang="zh-CN" altLang="en-US" sz="2000" dirty="0" smtClean="0">
                <a:latin typeface="微软雅黑" panose="020B0503020204020204" pitchFamily="34" charset="-122"/>
                <a:ea typeface="微软雅黑" panose="020B0503020204020204" pitchFamily="34" charset="-122"/>
              </a:rPr>
              <a:t>初步</a:t>
            </a:r>
            <a:r>
              <a:rPr lang="zh-CN" altLang="en-US" sz="2000" dirty="0">
                <a:latin typeface="微软雅黑" panose="020B0503020204020204" pitchFamily="34" charset="-122"/>
                <a:ea typeface="微软雅黑" panose="020B0503020204020204" pitchFamily="34" charset="-122"/>
              </a:rPr>
              <a:t>掌握了 </a:t>
            </a:r>
            <a:r>
              <a:rPr lang="en-US" altLang="zh-CN" sz="2000" dirty="0">
                <a:latin typeface="微软雅黑" panose="020B0503020204020204" pitchFamily="34" charset="-122"/>
                <a:ea typeface="微软雅黑" panose="020B0503020204020204" pitchFamily="34" charset="-122"/>
              </a:rPr>
              <a:t>Rust </a:t>
            </a:r>
            <a:r>
              <a:rPr lang="zh-CN" altLang="en-US" sz="2000" dirty="0" smtClean="0">
                <a:latin typeface="微软雅黑" panose="020B0503020204020204" pitchFamily="34" charset="-122"/>
                <a:ea typeface="微软雅黑" panose="020B0503020204020204" pitchFamily="34" charset="-122"/>
              </a:rPr>
              <a:t>语言</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缺点和</a:t>
            </a:r>
            <a:r>
              <a:rPr lang="zh-CN" altLang="en-US" dirty="0" smtClean="0">
                <a:latin typeface="微软雅黑" panose="020B0503020204020204" pitchFamily="34" charset="-122"/>
                <a:ea typeface="微软雅黑" panose="020B0503020204020204" pitchFamily="34" charset="-122"/>
              </a:rPr>
              <a:t>不足</a:t>
            </a:r>
            <a:endParaRPr lang="en-US" altLang="zh-CN" dirty="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smtClean="0">
                <a:latin typeface="微软雅黑" panose="020B0503020204020204" pitchFamily="34" charset="-122"/>
                <a:ea typeface="微软雅黑" panose="020B0503020204020204" pitchFamily="34" charset="-122"/>
              </a:rPr>
              <a:t>	1. </a:t>
            </a:r>
            <a:r>
              <a:rPr lang="zh-CN" altLang="en-US" sz="2000" dirty="0" smtClean="0">
                <a:latin typeface="微软雅黑" panose="020B0503020204020204" pitchFamily="34" charset="-122"/>
                <a:ea typeface="微软雅黑" panose="020B0503020204020204" pitchFamily="34" charset="-122"/>
              </a:rPr>
              <a:t>对</a:t>
            </a:r>
            <a:r>
              <a:rPr lang="zh-CN" altLang="en-US" sz="2000" dirty="0">
                <a:latin typeface="微软雅黑" panose="020B0503020204020204" pitchFamily="34" charset="-122"/>
                <a:ea typeface="微软雅黑" panose="020B0503020204020204" pitchFamily="34" charset="-122"/>
              </a:rPr>
              <a:t>课程所作的拓展</a:t>
            </a:r>
            <a:r>
              <a:rPr lang="zh-CN" altLang="en-US" sz="2000" dirty="0" smtClean="0">
                <a:latin typeface="微软雅黑" panose="020B0503020204020204" pitchFamily="34" charset="-122"/>
                <a:ea typeface="微软雅黑" panose="020B0503020204020204" pitchFamily="34" charset="-122"/>
              </a:rPr>
              <a:t>有限</a:t>
            </a:r>
            <a:endParaRPr lang="en-US" altLang="zh-CN" sz="2000" dirty="0" smtClean="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2. </a:t>
            </a:r>
            <a:r>
              <a:rPr lang="zh-CN" altLang="en-US" sz="2000" dirty="0" smtClean="0">
                <a:latin typeface="微软雅黑" panose="020B0503020204020204" pitchFamily="34" charset="-122"/>
                <a:ea typeface="微软雅黑" panose="020B0503020204020204" pitchFamily="34" charset="-122"/>
              </a:rPr>
              <a:t>利用 </a:t>
            </a:r>
            <a:r>
              <a:rPr lang="en-US" altLang="zh-CN" sz="2000" dirty="0">
                <a:latin typeface="微软雅黑" panose="020B0503020204020204" pitchFamily="34" charset="-122"/>
                <a:ea typeface="微软雅黑" panose="020B0503020204020204" pitchFamily="34" charset="-122"/>
              </a:rPr>
              <a:t>Rust </a:t>
            </a:r>
            <a:r>
              <a:rPr lang="zh-CN" altLang="en-US" sz="2000" dirty="0">
                <a:latin typeface="微软雅黑" panose="020B0503020204020204" pitchFamily="34" charset="-122"/>
                <a:ea typeface="微软雅黑" panose="020B0503020204020204" pitchFamily="34" charset="-122"/>
              </a:rPr>
              <a:t>语言的工程能力不足</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endParaRPr lang="en-US" altLang="zh-CN" dirty="0" smtClean="0">
              <a:latin typeface="微软雅黑" panose="020B0503020204020204" pitchFamily="34" charset="-122"/>
              <a:ea typeface="微软雅黑" panose="020B0503020204020204" pitchFamily="34" charset="-122"/>
            </a:endParaRPr>
          </a:p>
          <a:p>
            <a:pPr marL="0" indent="0">
              <a:lnSpc>
                <a:spcPct val="150000"/>
              </a:lnSpc>
              <a:buNone/>
            </a:pP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4290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04862-5872-4C2B-ABFD-8AC8BD7FEB16}"/>
              </a:ext>
            </a:extLst>
          </p:cNvPr>
          <p:cNvSpPr>
            <a:spLocks noGrp="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Preparation</a:t>
            </a:r>
            <a:endParaRPr lang="zh-CN" altLang="en-US" b="1"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7CC09720-C21F-4FB6-9CBF-7A8C60C4AD9B}"/>
              </a:ext>
            </a:extLst>
          </p:cNvPr>
          <p:cNvSpPr>
            <a:spLocks noGrp="1"/>
          </p:cNvSpPr>
          <p:nvPr>
            <p:ph idx="1"/>
          </p:nvPr>
        </p:nvSpPr>
        <p:spPr/>
        <p:txBody>
          <a:bodyPr/>
          <a:lstStyle/>
          <a:p>
            <a:r>
              <a:rPr lang="en-US" altLang="zh-CN" sz="3600" dirty="0">
                <a:latin typeface="微软雅黑" panose="020B0503020204020204" pitchFamily="34" charset="-122"/>
                <a:ea typeface="微软雅黑" panose="020B0503020204020204" pitchFamily="34" charset="-122"/>
              </a:rPr>
              <a:t>Volatile wrapping</a:t>
            </a:r>
          </a:p>
          <a:p>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XMODEM protocol</a:t>
            </a:r>
          </a:p>
          <a:p>
            <a:endParaRPr lang="en-US" altLang="zh-CN" sz="3600" dirty="0">
              <a:latin typeface="微软雅黑" panose="020B0503020204020204" pitchFamily="34" charset="-122"/>
              <a:ea typeface="微软雅黑" panose="020B0503020204020204" pitchFamily="34" charset="-122"/>
            </a:endParaRPr>
          </a:p>
          <a:p>
            <a:r>
              <a:rPr lang="en-US" altLang="zh-CN" sz="3600" dirty="0" err="1">
                <a:latin typeface="微软雅黑" panose="020B0503020204020204" pitchFamily="34" charset="-122"/>
                <a:ea typeface="微软雅黑" panose="020B0503020204020204" pitchFamily="34" charset="-122"/>
              </a:rPr>
              <a:t>TTYwrite</a:t>
            </a:r>
            <a:r>
              <a:rPr lang="en-US" altLang="zh-CN" sz="3600" dirty="0">
                <a:latin typeface="微软雅黑" panose="020B0503020204020204" pitchFamily="34" charset="-122"/>
                <a:ea typeface="微软雅黑" panose="020B0503020204020204" pitchFamily="34" charset="-122"/>
              </a:rPr>
              <a:t> command</a:t>
            </a:r>
          </a:p>
          <a:p>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5315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357759" cy="6858000"/>
          </a:xfrm>
          <a:prstGeom prst="rect">
            <a:avLst/>
          </a:prstGeom>
        </p:spPr>
      </p:pic>
      <p:sp>
        <p:nvSpPr>
          <p:cNvPr id="5" name="矩形 4"/>
          <p:cNvSpPr/>
          <p:nvPr/>
        </p:nvSpPr>
        <p:spPr>
          <a:xfrm>
            <a:off x="0" y="0"/>
            <a:ext cx="12357759" cy="6858000"/>
          </a:xfrm>
          <a:prstGeom prst="rect">
            <a:avLst/>
          </a:prstGeom>
          <a:solidFill>
            <a:schemeClr val="dk1">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标题 1"/>
          <p:cNvSpPr>
            <a:spLocks noGrp="1"/>
          </p:cNvSpPr>
          <p:nvPr>
            <p:ph type="ctrTitle"/>
          </p:nvPr>
        </p:nvSpPr>
        <p:spPr>
          <a:xfrm>
            <a:off x="838200" y="3611301"/>
            <a:ext cx="9829800" cy="697315"/>
          </a:xfrm>
        </p:spPr>
        <p:txBody>
          <a:bodyPr>
            <a:normAutofit/>
          </a:bodyPr>
          <a:lstStyle/>
          <a:p>
            <a:pPr algn="l">
              <a:lnSpc>
                <a:spcPct val="100000"/>
              </a:lnSpc>
            </a:pPr>
            <a:r>
              <a:rPr lang="en-US" altLang="zh-CN" sz="3000" dirty="0">
                <a:solidFill>
                  <a:schemeClr val="bg1"/>
                </a:solidFill>
                <a:latin typeface="微软雅黑" panose="020B0503020204020204" pitchFamily="34" charset="-122"/>
                <a:ea typeface="微软雅黑" panose="020B0503020204020204" pitchFamily="34" charset="-122"/>
              </a:rPr>
              <a:t>Implementing an OS for Raspberry Pi 3 in Rust</a:t>
            </a:r>
            <a:endParaRPr lang="zh-CN" altLang="en-US" sz="3000" dirty="0">
              <a:solidFill>
                <a:schemeClr val="bg1"/>
              </a:solidFill>
              <a:latin typeface="微软雅黑" panose="020B0503020204020204" pitchFamily="34" charset="-122"/>
              <a:ea typeface="微软雅黑" panose="020B0503020204020204" pitchFamily="34" charset="-122"/>
            </a:endParaRPr>
          </a:p>
        </p:txBody>
      </p:sp>
      <p:sp>
        <p:nvSpPr>
          <p:cNvPr id="9" name="副标题 2"/>
          <p:cNvSpPr>
            <a:spLocks noGrp="1"/>
          </p:cNvSpPr>
          <p:nvPr>
            <p:ph type="subTitle" idx="1"/>
          </p:nvPr>
        </p:nvSpPr>
        <p:spPr>
          <a:xfrm>
            <a:off x="838200" y="4484859"/>
            <a:ext cx="9829800" cy="631295"/>
          </a:xfrm>
        </p:spPr>
        <p:txBody>
          <a:bodyPr>
            <a:normAutofit/>
          </a:bodyPr>
          <a:lstStyle/>
          <a:p>
            <a:pPr algn="l"/>
            <a:r>
              <a:rPr lang="zh-CN" altLang="en-US" sz="2000" dirty="0" smtClean="0">
                <a:solidFill>
                  <a:schemeClr val="bg1"/>
                </a:solidFill>
                <a:latin typeface="微软雅黑" panose="020B0503020204020204" pitchFamily="34" charset="-122"/>
                <a:ea typeface="微软雅黑" panose="020B0503020204020204" pitchFamily="34" charset="-122"/>
              </a:rPr>
              <a:t>刘云飞 李维晟 汪若辰 余磊</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38200" y="1817226"/>
            <a:ext cx="4241097" cy="1015663"/>
          </a:xfrm>
          <a:prstGeom prst="rect">
            <a:avLst/>
          </a:prstGeom>
          <a:noFill/>
        </p:spPr>
        <p:txBody>
          <a:bodyPr wrap="none" rtlCol="0">
            <a:spAutoFit/>
          </a:bodyPr>
          <a:lstStyle/>
          <a:p>
            <a:r>
              <a:rPr lang="en-US" altLang="zh-CN" sz="6000" dirty="0" smtClean="0">
                <a:solidFill>
                  <a:schemeClr val="bg1"/>
                </a:solidFill>
                <a:latin typeface="微软雅黑" panose="020B0503020204020204" pitchFamily="34" charset="-122"/>
                <a:ea typeface="微软雅黑" panose="020B0503020204020204" pitchFamily="34" charset="-122"/>
              </a:rPr>
              <a:t>Thank You!</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6786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DE19E-7420-429F-8782-96D01E876101}"/>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Volatile wrapping</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9519A76C-B521-4EAF-B496-DFF10CCDE95D}"/>
              </a:ext>
            </a:extLst>
          </p:cNvPr>
          <p:cNvSpPr>
            <a:spLocks noGrp="1"/>
          </p:cNvSpPr>
          <p:nvPr>
            <p:ph idx="1"/>
          </p:nvPr>
        </p:nvSpPr>
        <p:spPr>
          <a:xfrm>
            <a:off x="404647" y="1666001"/>
            <a:ext cx="10515600" cy="4351338"/>
          </a:xfrm>
        </p:spPr>
        <p:txBody>
          <a:bodyPr/>
          <a:lstStyle/>
          <a:p>
            <a:pPr marL="0" indent="0">
              <a:buNone/>
            </a:pPr>
            <a:r>
              <a:rPr lang="en-US" altLang="zh-CN" dirty="0">
                <a:latin typeface="微软雅黑" panose="020B0503020204020204" pitchFamily="34" charset="-122"/>
                <a:ea typeface="微软雅黑" panose="020B0503020204020204" pitchFamily="34" charset="-122"/>
              </a:rPr>
              <a:t>Safety</a:t>
            </a:r>
          </a:p>
          <a:p>
            <a:pPr marL="0" indent="0">
              <a:buNone/>
            </a:pP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Compiling</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85A803E-29EF-49A4-BFA8-C1EB1ECFA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745" y="3429000"/>
            <a:ext cx="3533775" cy="2124075"/>
          </a:xfrm>
          <a:prstGeom prst="rect">
            <a:avLst/>
          </a:prstGeom>
        </p:spPr>
      </p:pic>
      <p:pic>
        <p:nvPicPr>
          <p:cNvPr id="8" name="图片 7">
            <a:extLst>
              <a:ext uri="{FF2B5EF4-FFF2-40B4-BE49-F238E27FC236}">
                <a16:creationId xmlns:a16="http://schemas.microsoft.com/office/drawing/2014/main" id="{AB2B7B2D-BBF4-416B-8344-56E16043D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447" y="2375886"/>
            <a:ext cx="5587070" cy="2804125"/>
          </a:xfrm>
          <a:prstGeom prst="rect">
            <a:avLst/>
          </a:prstGeom>
        </p:spPr>
      </p:pic>
    </p:spTree>
    <p:extLst>
      <p:ext uri="{BB962C8B-B14F-4D97-AF65-F5344CB8AC3E}">
        <p14:creationId xmlns:p14="http://schemas.microsoft.com/office/powerpoint/2010/main" val="372449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AD181A-8D1F-46EF-AE92-81B200C70899}"/>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XMODEM Protocol</a:t>
            </a:r>
            <a:endParaRPr lang="zh-CN" altLang="en-US" dirty="0">
              <a:latin typeface="微软雅黑" panose="020B0503020204020204" pitchFamily="34" charset="-122"/>
              <a:ea typeface="微软雅黑" panose="020B0503020204020204" pitchFamily="34" charset="-122"/>
            </a:endParaRPr>
          </a:p>
        </p:txBody>
      </p:sp>
      <p:pic>
        <p:nvPicPr>
          <p:cNvPr id="5" name="内容占位符 4">
            <a:extLst>
              <a:ext uri="{FF2B5EF4-FFF2-40B4-BE49-F238E27FC236}">
                <a16:creationId xmlns:a16="http://schemas.microsoft.com/office/drawing/2014/main" id="{8C627A09-0AA0-4671-AE6E-3D9763F6B2A7}"/>
              </a:ext>
            </a:extLst>
          </p:cNvPr>
          <p:cNvPicPr>
            <a:picLocks noGrp="1" noChangeAspect="1"/>
          </p:cNvPicPr>
          <p:nvPr>
            <p:ph idx="1"/>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355725" y="457187"/>
            <a:ext cx="3543394" cy="5647285"/>
          </a:xfrm>
        </p:spPr>
      </p:pic>
      <p:sp>
        <p:nvSpPr>
          <p:cNvPr id="6" name="文本框 5">
            <a:extLst>
              <a:ext uri="{FF2B5EF4-FFF2-40B4-BE49-F238E27FC236}">
                <a16:creationId xmlns:a16="http://schemas.microsoft.com/office/drawing/2014/main" id="{CFC37A94-561E-40CA-82E6-B0821BE0DB51}"/>
              </a:ext>
            </a:extLst>
          </p:cNvPr>
          <p:cNvSpPr txBox="1"/>
          <p:nvPr/>
        </p:nvSpPr>
        <p:spPr>
          <a:xfrm>
            <a:off x="685801" y="1857155"/>
            <a:ext cx="6842234" cy="3385542"/>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Binary</a:t>
            </a:r>
          </a:p>
          <a:p>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Half-duplex</a:t>
            </a:r>
          </a:p>
          <a:p>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Packet-based</a:t>
            </a:r>
          </a:p>
          <a:p>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Signal as bytes</a:t>
            </a:r>
          </a:p>
          <a:p>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D8391331-DFC8-401E-84F2-6B26FA7442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9487" y="2887938"/>
            <a:ext cx="5153025" cy="1323975"/>
          </a:xfrm>
          <a:prstGeom prst="rect">
            <a:avLst/>
          </a:prstGeom>
        </p:spPr>
      </p:pic>
    </p:spTree>
    <p:extLst>
      <p:ext uri="{BB962C8B-B14F-4D97-AF65-F5344CB8AC3E}">
        <p14:creationId xmlns:p14="http://schemas.microsoft.com/office/powerpoint/2010/main" val="107274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EF5D2-E17A-4542-98FA-783335F4543A}"/>
              </a:ext>
            </a:extLst>
          </p:cNvPr>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TTYwrite</a:t>
            </a:r>
            <a:r>
              <a:rPr lang="en-US" altLang="zh-CN" dirty="0">
                <a:latin typeface="微软雅黑" panose="020B0503020204020204" pitchFamily="34" charset="-122"/>
                <a:ea typeface="微软雅黑" panose="020B0503020204020204" pitchFamily="34" charset="-122"/>
              </a:rPr>
              <a:t> Command</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42C88C1C-442C-4F61-8324-3684379EDA2D}"/>
              </a:ext>
            </a:extLst>
          </p:cNvPr>
          <p:cNvSpPr>
            <a:spLocks noGrp="1"/>
          </p:cNvSpPr>
          <p:nvPr>
            <p:ph idx="1"/>
          </p:nvPr>
        </p:nvSpPr>
        <p:spPr>
          <a:xfrm>
            <a:off x="752856" y="1886585"/>
            <a:ext cx="10515600" cy="4351338"/>
          </a:xfrm>
        </p:spPr>
        <p:txBody>
          <a:bodyPr/>
          <a:lstStyle/>
          <a:p>
            <a:pPr marL="0" indent="0">
              <a:buNone/>
            </a:pPr>
            <a:r>
              <a:rPr lang="en-US" altLang="zh-CN" dirty="0">
                <a:latin typeface="微软雅黑" panose="020B0503020204020204" pitchFamily="34" charset="-122"/>
                <a:ea typeface="微软雅黑" panose="020B0503020204020204" pitchFamily="34" charset="-122"/>
              </a:rPr>
              <a:t>Using XMODEM protocol</a:t>
            </a:r>
          </a:p>
          <a:p>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Transmitting our kernel and files to Pi</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3085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F00CF-4FD1-4367-90F5-D1A4AF0248F0}"/>
              </a:ext>
            </a:extLst>
          </p:cNvPr>
          <p:cNvSpPr>
            <a:spLocks noGrp="1"/>
          </p:cNvSpPr>
          <p:nvPr>
            <p:ph type="title"/>
          </p:nvPr>
        </p:nvSpPr>
        <p:spPr/>
        <p:txBody>
          <a:bodyPr/>
          <a:lstStyle/>
          <a:p>
            <a:r>
              <a:rPr lang="en-US" altLang="zh-CN" b="1" dirty="0"/>
              <a:t>Hardware Drivers</a:t>
            </a:r>
            <a:endParaRPr lang="zh-CN" altLang="en-US" b="1" dirty="0"/>
          </a:p>
        </p:txBody>
      </p:sp>
      <p:sp>
        <p:nvSpPr>
          <p:cNvPr id="3" name="内容占位符 2">
            <a:extLst>
              <a:ext uri="{FF2B5EF4-FFF2-40B4-BE49-F238E27FC236}">
                <a16:creationId xmlns:a16="http://schemas.microsoft.com/office/drawing/2014/main" id="{129F447A-2C6C-47AF-95F5-324DB22BEFBD}"/>
              </a:ext>
            </a:extLst>
          </p:cNvPr>
          <p:cNvSpPr>
            <a:spLocks noGrp="1"/>
          </p:cNvSpPr>
          <p:nvPr>
            <p:ph idx="1"/>
          </p:nvPr>
        </p:nvSpPr>
        <p:spPr/>
        <p:txBody>
          <a:bodyPr>
            <a:normAutofit/>
          </a:bodyPr>
          <a:lstStyle/>
          <a:p>
            <a:r>
              <a:rPr lang="en-US" altLang="zh-CN" sz="3600" dirty="0">
                <a:latin typeface="微软雅黑" panose="020B0503020204020204" pitchFamily="34" charset="-122"/>
                <a:ea typeface="微软雅黑" panose="020B0503020204020204" pitchFamily="34" charset="-122"/>
              </a:rPr>
              <a:t>System Timer</a:t>
            </a:r>
          </a:p>
          <a:p>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GPIO Pins</a:t>
            </a:r>
          </a:p>
          <a:p>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UART</a:t>
            </a:r>
          </a:p>
          <a:p>
            <a:endParaRPr lang="en-US" altLang="zh-CN" sz="3600" dirty="0">
              <a:latin typeface="微软雅黑" panose="020B0503020204020204" pitchFamily="34" charset="-122"/>
              <a:ea typeface="微软雅黑" panose="020B0503020204020204" pitchFamily="34" charset="-122"/>
            </a:endParaRPr>
          </a:p>
          <a:p>
            <a:r>
              <a:rPr lang="en-US" altLang="zh-CN" sz="3600" dirty="0">
                <a:latin typeface="微软雅黑" panose="020B0503020204020204" pitchFamily="34" charset="-122"/>
                <a:ea typeface="微软雅黑" panose="020B0503020204020204" pitchFamily="34" charset="-122"/>
              </a:rPr>
              <a:t>Interrupt Controller</a:t>
            </a:r>
          </a:p>
        </p:txBody>
      </p:sp>
    </p:spTree>
    <p:extLst>
      <p:ext uri="{BB962C8B-B14F-4D97-AF65-F5344CB8AC3E}">
        <p14:creationId xmlns:p14="http://schemas.microsoft.com/office/powerpoint/2010/main" val="2658086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833C3-563C-4017-BCAE-9BFFD58A13D8}"/>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System Timer</a:t>
            </a:r>
            <a:endParaRPr lang="zh-CN" altLang="en-US" dirty="0">
              <a:latin typeface="微软雅黑" panose="020B0503020204020204" pitchFamily="34" charset="-122"/>
              <a:ea typeface="微软雅黑" panose="020B0503020204020204" pitchFamily="34" charset="-122"/>
            </a:endParaRPr>
          </a:p>
        </p:txBody>
      </p:sp>
      <p:sp>
        <p:nvSpPr>
          <p:cNvPr id="11" name="内容占位符 10">
            <a:extLst>
              <a:ext uri="{FF2B5EF4-FFF2-40B4-BE49-F238E27FC236}">
                <a16:creationId xmlns:a16="http://schemas.microsoft.com/office/drawing/2014/main" id="{7C241295-A42C-4B98-818B-6B00896DC59D}"/>
              </a:ext>
            </a:extLst>
          </p:cNvPr>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Getting current time</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Timing</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Generating time slices</a:t>
            </a:r>
          </a:p>
          <a:p>
            <a:endParaRPr lang="en-US" altLang="zh-CN"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1194F0A4-9CA2-4AE4-A41F-F6C1E543D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510" y="3206750"/>
            <a:ext cx="5232500" cy="2970214"/>
          </a:xfrm>
          <a:prstGeom prst="rect">
            <a:avLst/>
          </a:prstGeom>
        </p:spPr>
      </p:pic>
      <p:pic>
        <p:nvPicPr>
          <p:cNvPr id="15" name="图片 14">
            <a:extLst>
              <a:ext uri="{FF2B5EF4-FFF2-40B4-BE49-F238E27FC236}">
                <a16:creationId xmlns:a16="http://schemas.microsoft.com/office/drawing/2014/main" id="{9BB94CC0-CD27-4F52-85B0-B526A8482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5882" y="681037"/>
            <a:ext cx="3619500" cy="2390775"/>
          </a:xfrm>
          <a:prstGeom prst="rect">
            <a:avLst/>
          </a:prstGeom>
        </p:spPr>
      </p:pic>
    </p:spTree>
    <p:extLst>
      <p:ext uri="{BB962C8B-B14F-4D97-AF65-F5344CB8AC3E}">
        <p14:creationId xmlns:p14="http://schemas.microsoft.com/office/powerpoint/2010/main" val="2122494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1875</Words>
  <Application>Microsoft Office PowerPoint</Application>
  <PresentationFormat>宽屏</PresentationFormat>
  <Paragraphs>331</Paragraphs>
  <Slides>40</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40</vt:i4>
      </vt:variant>
    </vt:vector>
  </HeadingPairs>
  <TitlesOfParts>
    <vt:vector size="46" baseType="lpstr">
      <vt:lpstr>微软雅黑</vt:lpstr>
      <vt:lpstr>微软雅黑</vt:lpstr>
      <vt:lpstr>等线</vt:lpstr>
      <vt:lpstr>等线 Light</vt:lpstr>
      <vt:lpstr>Arial</vt:lpstr>
      <vt:lpstr>Office 主题​​</vt:lpstr>
      <vt:lpstr>Implementing an OS for Raspberry Pi 3 in Rust</vt:lpstr>
      <vt:lpstr>汇报分工</vt:lpstr>
      <vt:lpstr>Part 1 Preparation and Hardware</vt:lpstr>
      <vt:lpstr>Preparation</vt:lpstr>
      <vt:lpstr>Volatile wrapping</vt:lpstr>
      <vt:lpstr>XMODEM Protocol</vt:lpstr>
      <vt:lpstr>TTYwrite Command</vt:lpstr>
      <vt:lpstr>Hardware Drivers</vt:lpstr>
      <vt:lpstr>System Timer</vt:lpstr>
      <vt:lpstr>GPIO Pins</vt:lpstr>
      <vt:lpstr>UART</vt:lpstr>
      <vt:lpstr>Interrupt Controller</vt:lpstr>
      <vt:lpstr>Part 2 File System</vt:lpstr>
      <vt:lpstr>FAT32 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Part 3 Exception and Process</vt:lpstr>
      <vt:lpstr>Exception Level</vt:lpstr>
      <vt:lpstr>Exception kind and source</vt:lpstr>
      <vt:lpstr>Trap frame</vt:lpstr>
      <vt:lpstr>Exception 处理程序</vt:lpstr>
      <vt:lpstr>Process</vt:lpstr>
      <vt:lpstr>Stack and State</vt:lpstr>
      <vt:lpstr>Schedule</vt:lpstr>
      <vt:lpstr>First process</vt:lpstr>
      <vt:lpstr>Code</vt:lpstr>
      <vt:lpstr>Part 4 Shell</vt:lpstr>
      <vt:lpstr>Part 4 Shell</vt:lpstr>
      <vt:lpstr>Part 4 Shell</vt:lpstr>
      <vt:lpstr>Part 5 工作原理</vt:lpstr>
      <vt:lpstr>PowerPoint 演示文稿</vt:lpstr>
      <vt:lpstr>Part 6 总结</vt:lpstr>
      <vt:lpstr>Implementing an OS for Raspberry Pi 3 in Rust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an OS for Raspberry Pi 3 in Rust</dc:title>
  <dc:creator>Yu</dc:creator>
  <cp:lastModifiedBy>余 磊</cp:lastModifiedBy>
  <cp:revision>33</cp:revision>
  <dcterms:modified xsi:type="dcterms:W3CDTF">2019-07-07T02:35:38Z</dcterms:modified>
</cp:coreProperties>
</file>